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6858000" type="screen4x3"/>
  <p:notesSz cx="6858000" cy="9144000"/>
  <p:embeddedFontLst>
    <p:embeddedFont>
      <p:font typeface="Roboto Slab" panose="020B0604020202020204" charset="0"/>
      <p:regular r:id="rId37"/>
      <p:bold r:id="rId38"/>
    </p:embeddedFont>
    <p:embeddedFont>
      <p:font typeface="Roboto" panose="020B0604020202020204" charset="0"/>
      <p:regular r:id="rId39"/>
      <p:bold r:id="rId40"/>
      <p:italic r:id="rId41"/>
      <p:boldItalic r:id="rId42"/>
    </p:embeddedFont>
    <p:embeddedFont>
      <p:font typeface="Roboto Slab Light" panose="020B0604020202020204" charset="0"/>
      <p:regular r:id="rId43"/>
      <p:bold r:id="rId44"/>
    </p:embeddedFont>
    <p:embeddedFont>
      <p:font typeface="Roboto Medium" panose="020B060402020202020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1494"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3629578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5v8habYTfHU"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youtu.be/kaag4ycm9Z4"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48156e17c4_1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48156e17c4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Melinda product designer, én pedig product manager vagyok, és mindketten az ingatlan.com mobilalkalmazásán dolgozunk. Mielőt belevágnánk, nézzük is meg, miért foglalkozunk ezzel a témával/miért vagyunk itt.</a:t>
            </a:r>
            <a:endParaRPr/>
          </a:p>
        </p:txBody>
      </p:sp>
    </p:spTree>
    <p:extLst>
      <p:ext uri="{BB962C8B-B14F-4D97-AF65-F5344CB8AC3E}">
        <p14:creationId xmlns:p14="http://schemas.microsoft.com/office/powerpoint/2010/main" val="2840592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47f7fe789b_1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47f7fe789b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7131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4813c6402b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4813c6402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Hogyan tesztelj? Erről beszél Melinda?</a:t>
            </a:r>
            <a:endParaRPr/>
          </a:p>
        </p:txBody>
      </p:sp>
    </p:spTree>
    <p:extLst>
      <p:ext uri="{BB962C8B-B14F-4D97-AF65-F5344CB8AC3E}">
        <p14:creationId xmlns:p14="http://schemas.microsoft.com/office/powerpoint/2010/main" val="4198931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47f7fe789b_1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47f7fe789b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Túl részletes?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Jól érzed magad tőle, de nem mondja meg, mit csinálj</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“What will I do differently based on this information?”</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Pl. összes regisztráló. Csak nőhet az idő elteltével. Semmit nem mond arról, hogy ezek mennyire értékes vagy aktív felhasználók. Lehet, hogy örökre eltűntek.</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Total active users is better, but still a vanity metric. Actionable: percent of users who are active: tells you about the level of engagement.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Vanity metrics:</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Numbr of visits: is this one person who visits a hundred times or are a hundred ppl visiting at once?</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Number of unique visitors: Tells you nothing about thwat they did, why they stuck around or if the lef</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Number of likes / fb követők száma: popularity contest - do they do anything useful for you?</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Time on site, number of pages: Nem mutatja jól az engagementet, és lehet, hogy bonyolult a folyamat.</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Email listák: megnyitják-e?</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Letöltések: app store rankingben jó</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 </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112347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47f7fe789b_1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47f7fe789b_1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Ide tegyünk sajátot</a:t>
            </a:r>
            <a:endParaRPr/>
          </a:p>
          <a:p>
            <a:pPr marL="0" lvl="0" indent="0" algn="l" rtl="0">
              <a:spcBef>
                <a:spcPts val="0"/>
              </a:spcBef>
              <a:spcAft>
                <a:spcPts val="0"/>
              </a:spcAft>
              <a:buNone/>
            </a:pPr>
            <a:endParaRPr/>
          </a:p>
          <a:p>
            <a:pPr marL="0" lvl="0" indent="0" algn="l" rtl="0">
              <a:spcBef>
                <a:spcPts val="0"/>
              </a:spcBef>
              <a:spcAft>
                <a:spcPts val="0"/>
              </a:spcAft>
              <a:buNone/>
            </a:pPr>
            <a:r>
              <a:rPr lang="en-GB"/>
              <a:t>Felhasználói számot most már így nézzük</a:t>
            </a:r>
            <a:endParaRPr/>
          </a:p>
          <a:p>
            <a:pPr marL="0" lvl="0" indent="0" algn="l" rtl="0">
              <a:spcBef>
                <a:spcPts val="0"/>
              </a:spcBef>
              <a:spcAft>
                <a:spcPts val="0"/>
              </a:spcAft>
              <a:buNone/>
            </a:pPr>
            <a:endParaRPr/>
          </a:p>
          <a:p>
            <a:pPr marL="0" lvl="0" indent="0" algn="l" rtl="0">
              <a:spcBef>
                <a:spcPts val="0"/>
              </a:spcBef>
              <a:spcAft>
                <a:spcPts val="0"/>
              </a:spcAft>
              <a:buNone/>
            </a:pPr>
            <a:r>
              <a:rPr lang="en-GB"/>
              <a:t>Ez még mindig nem teljesen oké, mert akik elmentek, azok már elmentek.</a:t>
            </a:r>
            <a:endParaRPr/>
          </a:p>
          <a:p>
            <a:pPr marL="0" lvl="0" indent="0" algn="l" rtl="0">
              <a:spcBef>
                <a:spcPts val="0"/>
              </a:spcBef>
              <a:spcAft>
                <a:spcPts val="0"/>
              </a:spcAft>
              <a:buNone/>
            </a:pPr>
            <a:r>
              <a:rPr lang="en-GB"/>
              <a:t>Olyan, mintha az újságban olvasnánk, hogy ez történt tegnap. De mi fogja azt nekünk előre jelezni, hogy mi fog megjelenni a hírekben?</a:t>
            </a:r>
            <a:endParaRPr/>
          </a:p>
        </p:txBody>
      </p:sp>
    </p:spTree>
    <p:extLst>
      <p:ext uri="{BB962C8B-B14F-4D97-AF65-F5344CB8AC3E}">
        <p14:creationId xmlns:p14="http://schemas.microsoft.com/office/powerpoint/2010/main" val="905924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4813c6402b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4813c6402b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Felhasználói számot most már így nézzük</a:t>
            </a:r>
            <a:endParaRPr/>
          </a:p>
          <a:p>
            <a:pPr marL="0" lvl="0" indent="0" algn="l" rtl="0">
              <a:spcBef>
                <a:spcPts val="0"/>
              </a:spcBef>
              <a:spcAft>
                <a:spcPts val="0"/>
              </a:spcAft>
              <a:buNone/>
            </a:pPr>
            <a:r>
              <a:rPr lang="en-GB"/>
              <a:t>Mi volt a célunk? 70%</a:t>
            </a:r>
            <a:endParaRPr/>
          </a:p>
          <a:p>
            <a:pPr marL="0" lvl="0" indent="0" algn="l" rtl="0">
              <a:spcBef>
                <a:spcPts val="0"/>
              </a:spcBef>
              <a:spcAft>
                <a:spcPts val="0"/>
              </a:spcAft>
              <a:buNone/>
            </a:pPr>
            <a:r>
              <a:rPr lang="en-GB"/>
              <a:t>Mi járult hozzá, hogy elérjük a célt? Azt, hogy mélyebbre ástunk. Open rate volt a szűk keresztmetszet, változtattunk a kommunikáción.</a:t>
            </a:r>
            <a:endParaRPr/>
          </a:p>
          <a:p>
            <a:pPr marL="0" lvl="0" indent="0" algn="l" rtl="0">
              <a:spcBef>
                <a:spcPts val="0"/>
              </a:spcBef>
              <a:spcAft>
                <a:spcPts val="0"/>
              </a:spcAft>
              <a:buNone/>
            </a:pPr>
            <a:endParaRPr/>
          </a:p>
          <a:p>
            <a:pPr marL="0" lvl="0" indent="0" algn="l" rtl="0">
              <a:spcBef>
                <a:spcPts val="0"/>
              </a:spcBef>
              <a:spcAft>
                <a:spcPts val="0"/>
              </a:spcAft>
              <a:buNone/>
            </a:pPr>
            <a:r>
              <a:rPr lang="en-GB"/>
              <a:t>Ez még mindig nem teljesen oké, mert akik elmentek, azok már elmentek.</a:t>
            </a:r>
            <a:endParaRPr/>
          </a:p>
          <a:p>
            <a:pPr marL="0" lvl="0" indent="0" algn="l" rtl="0">
              <a:spcBef>
                <a:spcPts val="0"/>
              </a:spcBef>
              <a:spcAft>
                <a:spcPts val="0"/>
              </a:spcAft>
              <a:buNone/>
            </a:pPr>
            <a:r>
              <a:rPr lang="en-GB"/>
              <a:t>Olyan, mintha az újságban olvasnánk, hogy ez történt tegnap. De mi fogja azt nekünk előre jelezni, hogy mi fog megjelenni a hírekben?</a:t>
            </a:r>
            <a:br>
              <a:rPr lang="en-GB"/>
            </a:br>
            <a:r>
              <a:rPr lang="en-GB" b="1"/>
              <a:t>Ha tudod, hogy vihar lesz, tudsz rá készülni.</a:t>
            </a:r>
            <a:endParaRPr b="1"/>
          </a:p>
        </p:txBody>
      </p:sp>
    </p:spTree>
    <p:extLst>
      <p:ext uri="{BB962C8B-B14F-4D97-AF65-F5344CB8AC3E}">
        <p14:creationId xmlns:p14="http://schemas.microsoft.com/office/powerpoint/2010/main" val="2781483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4813c6402b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4813c6402b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Kész a térképes kereső, nincs kész a térképes kereső?</a:t>
            </a:r>
            <a:endParaRPr/>
          </a:p>
          <a:p>
            <a:pPr marL="0" lvl="0" indent="0" algn="l" rtl="0">
              <a:spcBef>
                <a:spcPts val="0"/>
              </a:spcBef>
              <a:spcAft>
                <a:spcPts val="0"/>
              </a:spcAft>
              <a:buNone/>
            </a:pPr>
            <a:endParaRPr/>
          </a:p>
          <a:p>
            <a:pPr marL="0" lvl="0" indent="0" algn="l" rtl="0">
              <a:spcBef>
                <a:spcPts val="0"/>
              </a:spcBef>
              <a:spcAft>
                <a:spcPts val="0"/>
              </a:spcAft>
              <a:buNone/>
            </a:pPr>
            <a:r>
              <a:rPr lang="en-GB"/>
              <a:t>Könnyebben tudjuk mérni a tényleges eredményeket, nem feature-öket gyártunk</a:t>
            </a:r>
            <a:endParaRPr/>
          </a:p>
          <a:p>
            <a:pPr marL="0" lvl="0" indent="0" algn="l" rtl="0">
              <a:spcBef>
                <a:spcPts val="0"/>
              </a:spcBef>
              <a:spcAft>
                <a:spcPts val="0"/>
              </a:spcAft>
              <a:buNone/>
            </a:pPr>
            <a:endParaRPr/>
          </a:p>
          <a:p>
            <a:pPr marL="0" lvl="0" indent="0" algn="l" rtl="0">
              <a:spcBef>
                <a:spcPts val="0"/>
              </a:spcBef>
              <a:spcAft>
                <a:spcPts val="0"/>
              </a:spcAft>
              <a:buNone/>
            </a:pPr>
            <a:r>
              <a:rPr lang="en-GB"/>
              <a:t>Gyakran az outputot mérjük, mert könnyebb (kész az új feature? igen/nem)</a:t>
            </a:r>
            <a:br>
              <a:rPr lang="en-GB"/>
            </a:br>
            <a:r>
              <a:rPr lang="en-GB"/>
              <a:t>A hatást (outcome) nehezebb mérni. De ha megvan a megfelelő mérőszámunk, akkor nem.</a:t>
            </a:r>
            <a:endParaRPr/>
          </a:p>
        </p:txBody>
      </p:sp>
    </p:spTree>
    <p:extLst>
      <p:ext uri="{BB962C8B-B14F-4D97-AF65-F5344CB8AC3E}">
        <p14:creationId xmlns:p14="http://schemas.microsoft.com/office/powerpoint/2010/main" val="3211466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4803a53fec_0_1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4803a53fec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Keresés egy jól leválasztható folyamat, csak erre készítünk feature-öket. Együtt leültünk, kitaláltuk. Ötletekből indultunk ki. Fontos, hogy együtt ötleteljünk, de önmagában nem elég. Tudományban is megbizonyosodnak az ötleteik helyességéről. Kísérlet maradt ki, nem vált hipozézissé az ötlet.</a:t>
            </a:r>
            <a:endParaRPr/>
          </a:p>
        </p:txBody>
      </p:sp>
    </p:spTree>
    <p:extLst>
      <p:ext uri="{BB962C8B-B14F-4D97-AF65-F5344CB8AC3E}">
        <p14:creationId xmlns:p14="http://schemas.microsoft.com/office/powerpoint/2010/main" val="1045476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48156e17c4_1_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48156e17c4_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a:solidFill>
                  <a:schemeClr val="dk1"/>
                </a:solidFill>
              </a:rPr>
              <a:t>Akkor nehéz, ha az üzleti érdek ütközik a felhasználóival</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en-GB" sz="1000">
                <a:solidFill>
                  <a:schemeClr val="dk1"/>
                </a:solidFill>
              </a:rPr>
              <a:t>In general we look for a new law by the following process. First we guess it. Then we compute the consequences of the guess to see what would be implied if this law that we guessed is right. Then we compare the result of the computation to nature, with experiment or experience, compare it directly with observation, to see if it works. If it disagrees with experiment it is wrong. In that simple statement is the key to science. </a:t>
            </a:r>
            <a:r>
              <a:rPr lang="en-GB" sz="1000" b="1">
                <a:solidFill>
                  <a:schemeClr val="dk1"/>
                </a:solidFill>
              </a:rPr>
              <a:t>It does not make any difference how beautiful your guess is. It does not make any difference how smart you are, who made the guess, or what his name is – if it disagrees with experiment it is wrong.</a:t>
            </a:r>
            <a:r>
              <a:rPr lang="en-GB" sz="1000">
                <a:solidFill>
                  <a:schemeClr val="dk1"/>
                </a:solidFill>
              </a:rPr>
              <a:t> That is all there is to it.</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en-GB" sz="1000">
                <a:solidFill>
                  <a:schemeClr val="dk1"/>
                </a:solidFill>
              </a:rPr>
              <a:t>Általában az alábbi módon keressük az új természeti törvényeket. Els® lépésben felteszünk egy</a:t>
            </a:r>
            <a:endParaRPr sz="1000">
              <a:solidFill>
                <a:schemeClr val="dk1"/>
              </a:solidFill>
            </a:endParaRPr>
          </a:p>
          <a:p>
            <a:pPr marL="0" lvl="0" indent="0" algn="l" rtl="0">
              <a:spcBef>
                <a:spcPts val="0"/>
              </a:spcBef>
              <a:spcAft>
                <a:spcPts val="0"/>
              </a:spcAft>
              <a:buClr>
                <a:schemeClr val="dk1"/>
              </a:buClr>
              <a:buSzPts val="1100"/>
              <a:buFont typeface="Arial"/>
              <a:buNone/>
            </a:pPr>
            <a:r>
              <a:rPr lang="en-GB" sz="1000">
                <a:solidFill>
                  <a:schemeClr val="dk1"/>
                </a:solidFill>
              </a:rPr>
              <a:t>elméletet. Aztán megvizsgáljuk a feltételezésünk következményeit, hogy lássuk, mit jelentene, ha az</a:t>
            </a:r>
            <a:endParaRPr sz="1000">
              <a:solidFill>
                <a:schemeClr val="dk1"/>
              </a:solidFill>
            </a:endParaRPr>
          </a:p>
          <a:p>
            <a:pPr marL="0" lvl="0" indent="0" algn="l" rtl="0">
              <a:spcBef>
                <a:spcPts val="0"/>
              </a:spcBef>
              <a:spcAft>
                <a:spcPts val="0"/>
              </a:spcAft>
              <a:buClr>
                <a:schemeClr val="dk1"/>
              </a:buClr>
              <a:buSzPts val="1100"/>
              <a:buFont typeface="Arial"/>
              <a:buNone/>
            </a:pPr>
            <a:r>
              <a:rPr lang="en-GB" sz="1000">
                <a:solidFill>
                  <a:schemeClr val="dk1"/>
                </a:solidFill>
              </a:rPr>
              <a:t>elméletünk igaz lenne. Majd a számítások eredményeit összehasonlítjuk a Természettel, közvetlenül</a:t>
            </a:r>
            <a:endParaRPr sz="1000">
              <a:solidFill>
                <a:schemeClr val="dk1"/>
              </a:solidFill>
            </a:endParaRPr>
          </a:p>
          <a:p>
            <a:pPr marL="0" lvl="0" indent="0" algn="l" rtl="0">
              <a:spcBef>
                <a:spcPts val="0"/>
              </a:spcBef>
              <a:spcAft>
                <a:spcPts val="0"/>
              </a:spcAft>
              <a:buClr>
                <a:schemeClr val="dk1"/>
              </a:buClr>
              <a:buSzPts val="1100"/>
              <a:buFont typeface="Arial"/>
              <a:buNone/>
            </a:pPr>
            <a:r>
              <a:rPr lang="en-GB" sz="1000">
                <a:solidFill>
                  <a:schemeClr val="dk1"/>
                </a:solidFill>
              </a:rPr>
              <a:t>a meggyelésekkel, kísérlet vagy tapasztalat által, hogy lássuk, m¶ködik-e. Ha ellentmond a kísérleteknek,</a:t>
            </a:r>
            <a:endParaRPr sz="1000">
              <a:solidFill>
                <a:schemeClr val="dk1"/>
              </a:solidFill>
            </a:endParaRPr>
          </a:p>
          <a:p>
            <a:pPr marL="0" lvl="0" indent="0" algn="l" rtl="0">
              <a:spcBef>
                <a:spcPts val="0"/>
              </a:spcBef>
              <a:spcAft>
                <a:spcPts val="0"/>
              </a:spcAft>
              <a:buClr>
                <a:schemeClr val="dk1"/>
              </a:buClr>
              <a:buSzPts val="1100"/>
              <a:buFont typeface="Arial"/>
              <a:buNone/>
            </a:pPr>
            <a:r>
              <a:rPr lang="en-GB" sz="1000">
                <a:solidFill>
                  <a:schemeClr val="dk1"/>
                </a:solidFill>
              </a:rPr>
              <a:t>akkor az elméletünk hibás.</a:t>
            </a:r>
            <a:endParaRPr sz="1000">
              <a:solidFill>
                <a:schemeClr val="dk1"/>
              </a:solidFill>
            </a:endParaRPr>
          </a:p>
          <a:p>
            <a:pPr marL="0" lvl="0" indent="0" algn="l" rtl="0">
              <a:spcBef>
                <a:spcPts val="0"/>
              </a:spcBef>
              <a:spcAft>
                <a:spcPts val="0"/>
              </a:spcAft>
              <a:buClr>
                <a:schemeClr val="dk1"/>
              </a:buClr>
              <a:buSzPts val="1100"/>
              <a:buFont typeface="Arial"/>
              <a:buNone/>
            </a:pPr>
            <a:r>
              <a:rPr lang="en-GB" sz="1000">
                <a:solidFill>
                  <a:schemeClr val="dk1"/>
                </a:solidFill>
              </a:rPr>
              <a:t>Ebben az egyszer¶ állításban van a tudomány kulcsa. Nem számít, milyen szép az elméletünk,</a:t>
            </a:r>
            <a:endParaRPr sz="1000">
              <a:solidFill>
                <a:schemeClr val="dk1"/>
              </a:solidFill>
            </a:endParaRPr>
          </a:p>
          <a:p>
            <a:pPr marL="0" lvl="0" indent="0" algn="l" rtl="0">
              <a:spcBef>
                <a:spcPts val="0"/>
              </a:spcBef>
              <a:spcAft>
                <a:spcPts val="0"/>
              </a:spcAft>
              <a:buClr>
                <a:schemeClr val="dk1"/>
              </a:buClr>
              <a:buSzPts val="1100"/>
              <a:buFont typeface="Arial"/>
              <a:buNone/>
            </a:pPr>
            <a:r>
              <a:rPr lang="en-GB" sz="1000">
                <a:solidFill>
                  <a:schemeClr val="dk1"/>
                </a:solidFill>
              </a:rPr>
              <a:t>nem számít, milyen okosak vagyunk, hogy ki találta ki az elméletet, hogy ®t hogy hívják  ha</a:t>
            </a:r>
            <a:endParaRPr sz="1000">
              <a:solidFill>
                <a:schemeClr val="dk1"/>
              </a:solidFill>
            </a:endParaRPr>
          </a:p>
          <a:p>
            <a:pPr marL="0" lvl="0" indent="0" algn="l" rtl="0">
              <a:spcBef>
                <a:spcPts val="0"/>
              </a:spcBef>
              <a:spcAft>
                <a:spcPts val="0"/>
              </a:spcAft>
              <a:buClr>
                <a:schemeClr val="dk1"/>
              </a:buClr>
              <a:buSzPts val="1100"/>
              <a:buFont typeface="Arial"/>
              <a:buNone/>
            </a:pPr>
            <a:r>
              <a:rPr lang="en-GB" sz="1000">
                <a:solidFill>
                  <a:schemeClr val="dk1"/>
                </a:solidFill>
              </a:rPr>
              <a:t>ellentmond a kísérleteknek, akkor hibás.</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en-GB" sz="1000">
                <a:solidFill>
                  <a:schemeClr val="dk1"/>
                </a:solidFill>
              </a:rPr>
              <a:t>Richard Feynman, one of the great scientists of the 20th century, during a class at Cornell in 1964.</a:t>
            </a:r>
            <a:endParaRPr sz="1000">
              <a:solidFill>
                <a:schemeClr val="dk1"/>
              </a:solidFill>
            </a:endParaRPr>
          </a:p>
          <a:p>
            <a:pPr marL="0" lvl="0" indent="0" algn="l" rtl="0">
              <a:spcBef>
                <a:spcPts val="0"/>
              </a:spcBef>
              <a:spcAft>
                <a:spcPts val="0"/>
              </a:spcAft>
              <a:buClr>
                <a:schemeClr val="dk1"/>
              </a:buClr>
              <a:buSzPts val="1100"/>
              <a:buFont typeface="Arial"/>
              <a:buNone/>
            </a:pPr>
            <a:r>
              <a:rPr lang="en-GB" sz="1000" u="sng">
                <a:solidFill>
                  <a:schemeClr val="accent5"/>
                </a:solidFill>
                <a:hlinkClick r:id="rId3"/>
              </a:rPr>
              <a:t>https://www.youtube.com/watch?v=5v8habYTfHU</a:t>
            </a:r>
            <a:r>
              <a:rPr lang="en-GB" sz="1000">
                <a:solidFill>
                  <a:schemeClr val="dk1"/>
                </a:solidFill>
              </a:rPr>
              <a:t> </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en-GB" sz="1000">
                <a:solidFill>
                  <a:schemeClr val="dk1"/>
                </a:solidFill>
              </a:rPr>
              <a:t>Ha ez igaz a tudományban, az üzletben is így kellene lennie, igaz?</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None/>
            </a:pPr>
            <a:endParaRPr sz="1000">
              <a:solidFill>
                <a:schemeClr val="dk1"/>
              </a:solidFill>
            </a:endParaRPr>
          </a:p>
        </p:txBody>
      </p:sp>
    </p:spTree>
    <p:extLst>
      <p:ext uri="{BB962C8B-B14F-4D97-AF65-F5344CB8AC3E}">
        <p14:creationId xmlns:p14="http://schemas.microsoft.com/office/powerpoint/2010/main" val="2427897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4803a53fec_0_2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4803a53fec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5828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4803a53fec_0_1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4803a53fec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We believe that [change in customer behaviour] will be achieved if [these users] successfully [attain this user value] with [this feature / solution].</a:t>
            </a:r>
            <a:br>
              <a:rPr lang="en-GB"/>
            </a:br>
            <a:r>
              <a:rPr lang="en-GB"/>
              <a:t/>
            </a:r>
            <a:br>
              <a:rPr lang="en-GB"/>
            </a:br>
            <a:r>
              <a:rPr lang="en-GB"/>
              <a:t>Úgy gondoljuk, hogy [felhasználói csoportnak]  [így változik a viselkedése] akkor, ha [megoldás / feature], azáltal, hogy sikeresen [elérik ezt a felhasználói értéket].</a:t>
            </a:r>
            <a:br>
              <a:rPr lang="en-GB"/>
            </a:br>
            <a:r>
              <a:rPr lang="en-GB"/>
              <a:t/>
            </a:r>
            <a:br>
              <a:rPr lang="en-GB"/>
            </a:br>
            <a:r>
              <a:rPr lang="en-GB"/>
              <a:t>Úgy gondoljuk, hogy az appot először megnyitó felhasználók 25%-kal magasabb része fog elindítani egy keresést akkor, ha ehhez nem kell bejelentkezniük, mert így az app első indításakor bepillanthatnak az app tartalmába.</a:t>
            </a:r>
            <a:br>
              <a:rPr lang="en-GB"/>
            </a:br>
            <a:r>
              <a:rPr lang="en-GB"/>
              <a:t/>
            </a:r>
            <a:br>
              <a:rPr lang="en-GB"/>
            </a:br>
            <a:r>
              <a:rPr lang="en-GB"/>
              <a:t>Első szűrő - ha nem tudsz ilyet megfogalmazni, ne építsd meg</a:t>
            </a:r>
            <a:br>
              <a:rPr lang="en-GB"/>
            </a:br>
            <a:r>
              <a:rPr lang="en-GB"/>
              <a:t/>
            </a:r>
            <a:br>
              <a:rPr lang="en-GB"/>
            </a:br>
            <a:endParaRPr/>
          </a:p>
        </p:txBody>
      </p:sp>
    </p:spTree>
    <p:extLst>
      <p:ext uri="{BB962C8B-B14F-4D97-AF65-F5344CB8AC3E}">
        <p14:creationId xmlns:p14="http://schemas.microsoft.com/office/powerpoint/2010/main" val="2734484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47efb6d626_1_1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47efb6d626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Most megmutatom, hogyan néz ki egy futószalagon gyártott feature</a:t>
            </a:r>
            <a:endParaRPr/>
          </a:p>
          <a:p>
            <a:pPr marL="0" lvl="0" indent="0" algn="l" rtl="0">
              <a:spcBef>
                <a:spcPts val="0"/>
              </a:spcBef>
              <a:spcAft>
                <a:spcPts val="0"/>
              </a:spcAft>
              <a:buNone/>
            </a:pPr>
            <a:r>
              <a:rPr lang="en-GB"/>
              <a:t>Lehetne a videó előtt még felvezetés: általánosságban hogy van ez jelen mint probléma?</a:t>
            </a:r>
            <a:endParaRPr/>
          </a:p>
          <a:p>
            <a:pPr marL="0" lvl="0" indent="0" algn="l" rtl="0">
              <a:spcBef>
                <a:spcPts val="0"/>
              </a:spcBef>
              <a:spcAft>
                <a:spcPts val="0"/>
              </a:spcAft>
              <a:buClr>
                <a:schemeClr val="dk1"/>
              </a:buClr>
              <a:buSzPts val="1100"/>
              <a:buFont typeface="Arial"/>
              <a:buNone/>
            </a:pPr>
            <a:r>
              <a:rPr lang="en-GB" u="sng">
                <a:solidFill>
                  <a:srgbClr val="1155CC"/>
                </a:solidFill>
                <a:hlinkClick r:id="rId3"/>
              </a:rPr>
              <a:t>https://youtu.be/kaag4ycm9Z4</a:t>
            </a:r>
            <a:r>
              <a:rPr lang="en-GB" sz="2800">
                <a:solidFill>
                  <a:schemeClr val="dk2"/>
                </a:solidFill>
              </a:rPr>
              <a:t> </a:t>
            </a:r>
            <a:endParaRPr sz="2800">
              <a:solidFill>
                <a:schemeClr val="dk2"/>
              </a:solidFill>
            </a:endParaRPr>
          </a:p>
          <a:p>
            <a:pPr marL="0" lvl="0" indent="0" algn="l" rtl="0">
              <a:spcBef>
                <a:spcPts val="0"/>
              </a:spcBef>
              <a:spcAft>
                <a:spcPts val="0"/>
              </a:spcAft>
              <a:buClr>
                <a:schemeClr val="dk1"/>
              </a:buClr>
              <a:buSzPts val="1100"/>
              <a:buFont typeface="Arial"/>
              <a:buNone/>
            </a:pPr>
            <a:endParaRPr sz="2800">
              <a:solidFill>
                <a:schemeClr val="dk2"/>
              </a:solidFill>
            </a:endParaRPr>
          </a:p>
        </p:txBody>
      </p:sp>
    </p:spTree>
    <p:extLst>
      <p:ext uri="{BB962C8B-B14F-4D97-AF65-F5344CB8AC3E}">
        <p14:creationId xmlns:p14="http://schemas.microsoft.com/office/powerpoint/2010/main" val="3855918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4803a53fec_0_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4803a53fec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Hogy segít ez? - közös nyelv, egy lapra kerülni</a:t>
            </a:r>
            <a:endParaRPr/>
          </a:p>
          <a:p>
            <a:pPr marL="0" lvl="0" indent="0" algn="l" rtl="0">
              <a:spcBef>
                <a:spcPts val="0"/>
              </a:spcBef>
              <a:spcAft>
                <a:spcPts val="0"/>
              </a:spcAft>
              <a:buNone/>
            </a:pPr>
            <a:endParaRPr/>
          </a:p>
          <a:p>
            <a:pPr marL="0" lvl="0" indent="0" algn="l" rtl="0">
              <a:spcBef>
                <a:spcPts val="0"/>
              </a:spcBef>
              <a:spcAft>
                <a:spcPts val="0"/>
              </a:spcAft>
              <a:buNone/>
            </a:pPr>
            <a:r>
              <a:rPr lang="en-GB"/>
              <a:t>Első szűrő!! Mit vársz tőle</a:t>
            </a:r>
            <a:br>
              <a:rPr lang="en-GB"/>
            </a:br>
            <a:r>
              <a:rPr lang="en-GB"/>
              <a:t/>
            </a:r>
            <a:br>
              <a:rPr lang="en-GB"/>
            </a:br>
            <a:r>
              <a:rPr lang="en-GB"/>
              <a:t>We believe that [change in customer behaviour] will be achieved if [these users] successfully [attain this user value] with [this feature / solution].</a:t>
            </a:r>
            <a:br>
              <a:rPr lang="en-GB"/>
            </a:br>
            <a:r>
              <a:rPr lang="en-GB"/>
              <a:t/>
            </a:r>
            <a:br>
              <a:rPr lang="en-GB"/>
            </a:br>
            <a:r>
              <a:rPr lang="en-GB"/>
              <a:t>Úgy gondoljuk, hogy [felhasználói csoportnak]  [így változik a viselkedése] akkor, ha [megoldás / feature], azáltal, hogy sikeresen [elérik ezt a felhasználói értéket].</a:t>
            </a:r>
            <a:br>
              <a:rPr lang="en-GB"/>
            </a:br>
            <a:r>
              <a:rPr lang="en-GB"/>
              <a:t/>
            </a:r>
            <a:br>
              <a:rPr lang="en-GB"/>
            </a:br>
            <a:r>
              <a:rPr lang="en-GB"/>
              <a:t>Úgy gondoljuk, hogy az appot először megnyitó felhasználók 25%-kal magasabb része fog elindítani egy keresést akkor, ha ehhez nem kell bejelentkezniük, mert így az app első indításakor bepillanthatnak az app tartalmába.</a:t>
            </a:r>
            <a:br>
              <a:rPr lang="en-GB"/>
            </a:br>
            <a:r>
              <a:rPr lang="en-GB"/>
              <a:t/>
            </a:r>
            <a:br>
              <a:rPr lang="en-GB"/>
            </a:br>
            <a:r>
              <a:rPr lang="en-GB"/>
              <a:t>Első szűrő - ha nem tudsz ilyet megfogalmazni, ne építsd meg</a:t>
            </a:r>
            <a:br>
              <a:rPr lang="en-GB"/>
            </a:br>
            <a:r>
              <a:rPr lang="en-GB"/>
              <a:t/>
            </a:r>
            <a:br>
              <a:rPr lang="en-GB"/>
            </a:br>
            <a:endParaRPr/>
          </a:p>
        </p:txBody>
      </p:sp>
    </p:spTree>
    <p:extLst>
      <p:ext uri="{BB962C8B-B14F-4D97-AF65-F5344CB8AC3E}">
        <p14:creationId xmlns:p14="http://schemas.microsoft.com/office/powerpoint/2010/main" val="3221523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4813c6402b_0_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4813c6402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Konklúziók, tanulságok, fő üzenet:</a:t>
            </a:r>
            <a:endParaRPr>
              <a:solidFill>
                <a:schemeClr val="dk1"/>
              </a:solidFill>
            </a:endParaRPr>
          </a:p>
          <a:p>
            <a:pPr marL="0" lvl="0" indent="0" algn="l" rtl="0">
              <a:spcBef>
                <a:spcPts val="0"/>
              </a:spcBef>
              <a:spcAft>
                <a:spcPts val="0"/>
              </a:spcAft>
              <a:buNone/>
            </a:pPr>
            <a:r>
              <a:rPr lang="en-GB">
                <a:solidFill>
                  <a:schemeClr val="dk1"/>
                </a:solidFill>
              </a:rPr>
              <a:t>gondolkodjunk kritikusan, szemléljük kritikusan az ötleteket, hogy valódi problémákat oldjunk meg a felhasználók számára értékes módon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itt vezethetnéd át az én részemre úgy, hogy és akkor nézzük meg hogy hogyan is keressük meg a valódi problémát/hogyan validáljuk az ötleteinket az icom applikáció fejlesztése során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516779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4803a53fec_2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4803a53fec_2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Nincs sziasztok :D nem ismételni Zsófit</a:t>
            </a:r>
            <a:endParaRPr/>
          </a:p>
          <a:p>
            <a:pPr marL="0" lvl="0" indent="0" algn="l" rtl="0">
              <a:spcBef>
                <a:spcPts val="0"/>
              </a:spcBef>
              <a:spcAft>
                <a:spcPts val="0"/>
              </a:spcAft>
              <a:buNone/>
            </a:pPr>
            <a:endParaRPr/>
          </a:p>
          <a:p>
            <a:pPr marL="0" lvl="0" indent="0" algn="l" rtl="0">
              <a:spcBef>
                <a:spcPts val="0"/>
              </a:spcBef>
              <a:spcAft>
                <a:spcPts val="0"/>
              </a:spcAft>
              <a:buNone/>
            </a:pPr>
            <a:r>
              <a:rPr lang="en-GB"/>
              <a:t>M1X, minden maradjon úgy, ahogy volt.</a:t>
            </a:r>
            <a:endParaRPr/>
          </a:p>
          <a:p>
            <a:pPr marL="0" lvl="0" indent="0" algn="l" rtl="0">
              <a:spcBef>
                <a:spcPts val="0"/>
              </a:spcBef>
              <a:spcAft>
                <a:spcPts val="0"/>
              </a:spcAft>
              <a:buNone/>
            </a:pPr>
            <a:r>
              <a:rPr lang="en-GB" sz="1000">
                <a:solidFill>
                  <a:srgbClr val="444950"/>
                </a:solidFill>
                <a:highlight>
                  <a:srgbClr val="F1F0F0"/>
                </a:highlight>
              </a:rPr>
              <a:t>folytonos kutatás segít valós problémákat megoldani</a:t>
            </a:r>
            <a:endParaRPr/>
          </a:p>
        </p:txBody>
      </p:sp>
    </p:spTree>
    <p:extLst>
      <p:ext uri="{BB962C8B-B14F-4D97-AF65-F5344CB8AC3E}">
        <p14:creationId xmlns:p14="http://schemas.microsoft.com/office/powerpoint/2010/main" val="4182859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47d9d7d301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47d9d7d30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Ide is belecsempészni a felhasználót - legjobb megoldás mit jelent? Amit a felhasználó könnyen és egyszerűen használ</a:t>
            </a:r>
            <a:endParaRPr/>
          </a:p>
          <a:p>
            <a:pPr marL="0" lvl="0" indent="0" algn="l" rtl="0">
              <a:spcBef>
                <a:spcPts val="0"/>
              </a:spcBef>
              <a:spcAft>
                <a:spcPts val="0"/>
              </a:spcAft>
              <a:buNone/>
            </a:pPr>
            <a:endParaRPr/>
          </a:p>
          <a:p>
            <a:pPr marL="0" lvl="0" indent="0" algn="l" rtl="0">
              <a:spcBef>
                <a:spcPts val="0"/>
              </a:spcBef>
              <a:spcAft>
                <a:spcPts val="0"/>
              </a:spcAft>
              <a:buNone/>
            </a:pPr>
            <a:r>
              <a:rPr lang="en-GB"/>
              <a:t>Probléma, igény meghatározása, feltárása, majd ha elegendő infónk van, elkezdhetjük megoldani azokat. Eljutunk egy bizonyos megoldásig, amit szintén validálni kell egy következő feltáró szakaszban, hogy jó-e, megoldást nyújt-e egy problémára. Ezzel az iteratív folyamattal eljutunk odáig hogy egyre pontosabban látjuk mi a probléma, és arra egyre jobb megoldással tudunk válaszolni.</a:t>
            </a:r>
            <a:endParaRPr/>
          </a:p>
          <a:p>
            <a:pPr marL="457200" lvl="0" indent="0" algn="l" rtl="0">
              <a:spcBef>
                <a:spcPts val="0"/>
              </a:spcBef>
              <a:spcAft>
                <a:spcPts val="0"/>
              </a:spcAft>
              <a:buNone/>
            </a:pPr>
            <a:endParaRPr/>
          </a:p>
          <a:p>
            <a:pPr marL="0" lvl="0" indent="0" algn="l" rtl="0">
              <a:spcBef>
                <a:spcPts val="0"/>
              </a:spcBef>
              <a:spcAft>
                <a:spcPts val="0"/>
              </a:spcAft>
              <a:buNone/>
            </a:pPr>
            <a:r>
              <a:rPr lang="en-GB"/>
              <a:t>Üzenet: Végig feltételezésekről beszélünk, az egyes fázisokban milyen eszközkkel lehet a feltételezéseinket validálni</a:t>
            </a:r>
            <a:endParaRPr/>
          </a:p>
          <a:p>
            <a:pPr marL="0" lvl="0" indent="0" algn="l" rtl="0">
              <a:spcBef>
                <a:spcPts val="0"/>
              </a:spcBef>
              <a:spcAft>
                <a:spcPts val="0"/>
              </a:spcAft>
              <a:buNone/>
            </a:pPr>
            <a:endParaRPr/>
          </a:p>
          <a:p>
            <a:pPr marL="0" lvl="0" indent="0" algn="l" rtl="0">
              <a:spcBef>
                <a:spcPts val="0"/>
              </a:spcBef>
              <a:spcAft>
                <a:spcPts val="0"/>
              </a:spcAft>
              <a:buNone/>
            </a:pPr>
            <a:r>
              <a:rPr lang="en-GB"/>
              <a:t>Addig tart amíg a kitűzött célt el nem érjük</a:t>
            </a:r>
            <a:endParaRPr/>
          </a:p>
        </p:txBody>
      </p:sp>
    </p:spTree>
    <p:extLst>
      <p:ext uri="{BB962C8B-B14F-4D97-AF65-F5344CB8AC3E}">
        <p14:creationId xmlns:p14="http://schemas.microsoft.com/office/powerpoint/2010/main" val="1024044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47e49803c5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47e49803c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egyenként!</a:t>
            </a:r>
            <a:endParaRPr/>
          </a:p>
          <a:p>
            <a:pPr marL="0" lvl="0" indent="0" algn="l" rtl="0">
              <a:spcBef>
                <a:spcPts val="0"/>
              </a:spcBef>
              <a:spcAft>
                <a:spcPts val="0"/>
              </a:spcAft>
              <a:buNone/>
            </a:pPr>
            <a:r>
              <a:rPr lang="en-GB"/>
              <a:t>Fade a mi appunkra is - animáció</a:t>
            </a:r>
            <a:endParaRPr/>
          </a:p>
          <a:p>
            <a:pPr marL="0" lvl="0" indent="0" algn="l" rtl="0">
              <a:spcBef>
                <a:spcPts val="0"/>
              </a:spcBef>
              <a:spcAft>
                <a:spcPts val="0"/>
              </a:spcAft>
              <a:buNone/>
            </a:pPr>
            <a:r>
              <a:rPr lang="en-GB"/>
              <a:t>És hogy például egy benchmark elemzés eredményét is miért kell csak feltételezésként kezelni?</a:t>
            </a:r>
            <a:endParaRPr/>
          </a:p>
          <a:p>
            <a:pPr marL="0" lvl="0" indent="0" algn="l" rtl="0">
              <a:spcBef>
                <a:spcPts val="0"/>
              </a:spcBef>
              <a:spcAft>
                <a:spcPts val="0"/>
              </a:spcAft>
              <a:buNone/>
            </a:pPr>
            <a:endParaRPr/>
          </a:p>
          <a:p>
            <a:pPr marL="0" lvl="0" indent="0" algn="l" rtl="0">
              <a:spcBef>
                <a:spcPts val="0"/>
              </a:spcBef>
              <a:spcAft>
                <a:spcPts val="0"/>
              </a:spcAft>
              <a:buNone/>
            </a:pPr>
            <a:r>
              <a:rPr lang="en-GB"/>
              <a:t>Üzenet: ami neked egyértelmű, az a felhasználónak nem biztos hogy egyértelmű</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63650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4803a53fec_1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4803a53fec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Valószínűleg akik itt ültök, ebbe az 5%-ba tartoztok, ezt nem szabad figyelmen kívül hagyni.</a:t>
            </a:r>
            <a:endParaRPr/>
          </a:p>
          <a:p>
            <a:pPr marL="0" lvl="0" indent="0" algn="l" rtl="0">
              <a:spcBef>
                <a:spcPts val="0"/>
              </a:spcBef>
              <a:spcAft>
                <a:spcPts val="0"/>
              </a:spcAft>
              <a:buNone/>
            </a:pPr>
            <a:endParaRPr/>
          </a:p>
          <a:p>
            <a:pPr marL="0" lvl="0" indent="0" algn="l" rtl="0">
              <a:spcBef>
                <a:spcPts val="0"/>
              </a:spcBef>
              <a:spcAft>
                <a:spcPts val="0"/>
              </a:spcAft>
              <a:buNone/>
            </a:pPr>
            <a:r>
              <a:rPr lang="en-GB"/>
              <a:t>Kettészedni</a:t>
            </a:r>
            <a:endParaRPr/>
          </a:p>
        </p:txBody>
      </p:sp>
    </p:spTree>
    <p:extLst>
      <p:ext uri="{BB962C8B-B14F-4D97-AF65-F5344CB8AC3E}">
        <p14:creationId xmlns:p14="http://schemas.microsoft.com/office/powerpoint/2010/main" val="3868379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481de6fea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481de6fea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Valószínűleg akik itt ültök, ebbe az 5%-ba tartoztok, ezt nem szabad figyelmen kívül hagyni.</a:t>
            </a:r>
            <a:endParaRPr/>
          </a:p>
          <a:p>
            <a:pPr marL="0" lvl="0" indent="0" algn="l" rtl="0">
              <a:spcBef>
                <a:spcPts val="0"/>
              </a:spcBef>
              <a:spcAft>
                <a:spcPts val="0"/>
              </a:spcAft>
              <a:buNone/>
            </a:pPr>
            <a:r>
              <a:rPr lang="en-GB"/>
              <a:t>Ha a felhasználóknak tervezünk, ne saját magunknak tervezzünk</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986908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47cf87d264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47cf87d26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a:solidFill>
                <a:schemeClr val="dk1"/>
              </a:solidFill>
            </a:endParaRPr>
          </a:p>
        </p:txBody>
      </p:sp>
    </p:spTree>
    <p:extLst>
      <p:ext uri="{BB962C8B-B14F-4D97-AF65-F5344CB8AC3E}">
        <p14:creationId xmlns:p14="http://schemas.microsoft.com/office/powerpoint/2010/main" val="1474086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48228cfb55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48228cfb5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800">
                <a:solidFill>
                  <a:schemeClr val="dk1"/>
                </a:solidFill>
              </a:rPr>
              <a:t>Külön a tanulság?</a:t>
            </a:r>
            <a:endParaRPr sz="1800">
              <a:solidFill>
                <a:schemeClr val="dk1"/>
              </a:solidFill>
            </a:endParaRPr>
          </a:p>
          <a:p>
            <a:pPr marL="0" lvl="0" indent="0" algn="l" rtl="0">
              <a:spcBef>
                <a:spcPts val="0"/>
              </a:spcBef>
              <a:spcAft>
                <a:spcPts val="0"/>
              </a:spcAft>
              <a:buClr>
                <a:schemeClr val="dk1"/>
              </a:buClr>
              <a:buSzPts val="1100"/>
              <a:buFont typeface="Arial"/>
              <a:buNone/>
            </a:pPr>
            <a:r>
              <a:rPr lang="en-GB" sz="1800">
                <a:solidFill>
                  <a:schemeClr val="dk1"/>
                </a:solidFill>
              </a:rPr>
              <a:t>Összhatásban a dia: kérdésre nem válaszol a spec, megv, prakt - új dia?</a:t>
            </a: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100"/>
              <a:buFont typeface="Arial"/>
              <a:buNone/>
            </a:pPr>
            <a:r>
              <a:rPr lang="en-GB" sz="1800">
                <a:solidFill>
                  <a:schemeClr val="dk1"/>
                </a:solidFill>
              </a:rPr>
              <a:t>Így gyűjtünk be valid felhasználói visszajelzéseket, igényeket</a:t>
            </a:r>
            <a:endParaRPr sz="1800">
              <a:solidFill>
                <a:schemeClr val="dk1"/>
              </a:solidFill>
            </a:endParaRPr>
          </a:p>
          <a:p>
            <a:pPr marL="0" lvl="0" indent="0" algn="l"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Clr>
                <a:schemeClr val="dk1"/>
              </a:buClr>
              <a:buSzPts val="1100"/>
              <a:buFont typeface="Arial"/>
              <a:buNone/>
            </a:pPr>
            <a:r>
              <a:rPr lang="en-GB" sz="1800">
                <a:solidFill>
                  <a:schemeClr val="dk1"/>
                </a:solidFill>
              </a:rPr>
              <a:t>Megkér</a:t>
            </a:r>
            <a:endParaRPr sz="1800">
              <a:solidFill>
                <a:schemeClr val="dk1"/>
              </a:solidFill>
            </a:endParaRPr>
          </a:p>
        </p:txBody>
      </p:sp>
    </p:spTree>
    <p:extLst>
      <p:ext uri="{BB962C8B-B14F-4D97-AF65-F5344CB8AC3E}">
        <p14:creationId xmlns:p14="http://schemas.microsoft.com/office/powerpoint/2010/main" val="28935086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4803a53fec_2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4803a53fec_2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M1X, minden maradjon úgy, ahogy volt.</a:t>
            </a:r>
            <a:endParaRPr/>
          </a:p>
        </p:txBody>
      </p:sp>
    </p:spTree>
    <p:extLst>
      <p:ext uri="{BB962C8B-B14F-4D97-AF65-F5344CB8AC3E}">
        <p14:creationId xmlns:p14="http://schemas.microsoft.com/office/powerpoint/2010/main" val="3123010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47efb6d626_1_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47efb6d626_1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Hogy éreznéd magad, ha dolgozol egy projekten 6 hónapig, 5 társaddal, és azt hiszed, nagyon jó az ötleted, de 1 hónappal a termék bevezetése után kiderül, hogy a terméket nem szeretik a felhasználóid. Azt hitted, nagyon jó az ötleted, de meg sem kérdezted a felhasználóidat. Amikor azt hisszük, olvastunk a felhasználók agyában, de “kinek kellene ilyesmi?”</a:t>
            </a:r>
            <a:endParaRPr/>
          </a:p>
        </p:txBody>
      </p:sp>
    </p:spTree>
    <p:extLst>
      <p:ext uri="{BB962C8B-B14F-4D97-AF65-F5344CB8AC3E}">
        <p14:creationId xmlns:p14="http://schemas.microsoft.com/office/powerpoint/2010/main" val="34696016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47cec7b474_0_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47cec7b474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Üzenet: közös cél</a:t>
            </a:r>
            <a:endParaRPr/>
          </a:p>
        </p:txBody>
      </p:sp>
    </p:spTree>
    <p:extLst>
      <p:ext uri="{BB962C8B-B14F-4D97-AF65-F5344CB8AC3E}">
        <p14:creationId xmlns:p14="http://schemas.microsoft.com/office/powerpoint/2010/main" val="1970889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481de6feae_2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481de6feae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92180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47d9d7d301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47d9d7d30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07809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45fdff6e47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45fdff6e4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Ikonok???</a:t>
            </a:r>
            <a:endParaRPr/>
          </a:p>
          <a:p>
            <a:pPr marL="0" lvl="0" indent="0" algn="l" rtl="0">
              <a:spcBef>
                <a:spcPts val="0"/>
              </a:spcBef>
              <a:spcAft>
                <a:spcPts val="0"/>
              </a:spcAft>
              <a:buNone/>
            </a:pPr>
            <a:r>
              <a:rPr lang="en-GB"/>
              <a:t>Tanulság, hogyan tanultuk meg. Mindegyikhez írni 5-10 tanulságot, ami összefoglalja.</a:t>
            </a:r>
            <a:endParaRPr/>
          </a:p>
          <a:p>
            <a:pPr marL="0" lvl="0" indent="0" algn="l" rtl="0">
              <a:spcBef>
                <a:spcPts val="0"/>
              </a:spcBef>
              <a:spcAft>
                <a:spcPts val="0"/>
              </a:spcAft>
              <a:buNone/>
            </a:pPr>
            <a:endParaRPr/>
          </a:p>
          <a:p>
            <a:pPr marL="0" lvl="0" indent="0" algn="l" rtl="0">
              <a:spcBef>
                <a:spcPts val="0"/>
              </a:spcBef>
              <a:spcAft>
                <a:spcPts val="0"/>
              </a:spcAft>
              <a:buNone/>
            </a:pPr>
            <a:r>
              <a:rPr lang="en-GB"/>
              <a:t>Vélemény csak feltételezés: negatív</a:t>
            </a:r>
            <a:endParaRPr/>
          </a:p>
          <a:p>
            <a:pPr marL="0" lvl="0" indent="0" algn="l" rtl="0">
              <a:spcBef>
                <a:spcPts val="0"/>
              </a:spcBef>
              <a:spcAft>
                <a:spcPts val="0"/>
              </a:spcAft>
              <a:buNone/>
            </a:pPr>
            <a:endParaRPr/>
          </a:p>
          <a:p>
            <a:pPr marL="0" lvl="0" indent="0" algn="l" rtl="0">
              <a:spcBef>
                <a:spcPts val="0"/>
              </a:spcBef>
              <a:spcAft>
                <a:spcPts val="0"/>
              </a:spcAft>
              <a:buNone/>
            </a:pPr>
            <a:r>
              <a:rPr lang="en-GB"/>
              <a:t>Megfelelő mérőszám - Megfelelő mérőszám megmondja, mit csinálj</a:t>
            </a:r>
            <a:br>
              <a:rPr lang="en-GB"/>
            </a:br>
            <a:r>
              <a:rPr lang="en-GB"/>
              <a:t>Vélemény csak feltételezés</a:t>
            </a:r>
            <a:br>
              <a:rPr lang="en-GB"/>
            </a:br>
            <a:r>
              <a:rPr lang="en-GB"/>
              <a:t>Kutatási folyamat (valamilyen jelzőt kitalálni) - Validálja a feltételezéseket</a:t>
            </a:r>
            <a:br>
              <a:rPr lang="en-GB"/>
            </a:br>
            <a:r>
              <a:rPr lang="en-GB"/>
              <a:t>Fejlesztők bevonása</a:t>
            </a:r>
            <a:br>
              <a:rPr lang="en-GB"/>
            </a:br>
            <a:endParaRPr/>
          </a:p>
        </p:txBody>
      </p:sp>
    </p:spTree>
    <p:extLst>
      <p:ext uri="{BB962C8B-B14F-4D97-AF65-F5344CB8AC3E}">
        <p14:creationId xmlns:p14="http://schemas.microsoft.com/office/powerpoint/2010/main" val="18945883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47cf87d264_1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47cf87d264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7297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4813c6402b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4813c6402b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Egymás után animálva, vagy fullscreen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Minél konkrétabban, ne általánosítsunk</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Google Glass: az emberek a szemük előtt akarják látni az infókat</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Fire phone (2014) - 170 millió USD fejlesztési költség és megmaradt készlet (összehasonlítani valamivel a számot?). 3D hatású kijelző</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Segway: utolsó kilométer problémája, de nem illeszkedik a közlekedésbe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Fire phone már nincs a piacon, Google Glass-t ipari felhasználásra készítik, Segway-en csak turistákat látunk, akik nem akarnak sétálni.</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Mi a közös mind a 3-ban? Nem valós problémát oldottak meg? (segway?)</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Biztosan ők is SCRUM-ban dolgoztak</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Ahhoz, hogy valós problémákat oldjunk meg, úgy, hogy közben értéket is adunk,</a:t>
            </a:r>
            <a:r>
              <a:rPr lang="en-GB" b="1">
                <a:solidFill>
                  <a:schemeClr val="dk1"/>
                </a:solidFill>
              </a:rPr>
              <a:t> nem a felhasználóknak kell tervezni, hanem a felhasználókkal együtt. </a:t>
            </a:r>
            <a:r>
              <a:rPr lang="en-GB">
                <a:solidFill>
                  <a:schemeClr val="dk1"/>
                </a:solidFill>
              </a:rPr>
              <a:t>A felhasználók megismerésével nem elég időszakosan foglalkozni, minden folyamatunkba kell építenünk a visszacsatolást.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Az ingatlan.com-nál hogyan indultunk ezen az úton, és mit tanultunk meg, mire jöttünk rá, ami nektek is hasznos lehet.</a:t>
            </a:r>
            <a:endParaRPr>
              <a:solidFill>
                <a:schemeClr val="dk1"/>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62171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4813c6402b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4813c6402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Valós felhasználók valós problémáit oldjuk meg, számukra értékes módon.</a:t>
            </a:r>
            <a:endParaRPr/>
          </a:p>
        </p:txBody>
      </p:sp>
    </p:spTree>
    <p:extLst>
      <p:ext uri="{BB962C8B-B14F-4D97-AF65-F5344CB8AC3E}">
        <p14:creationId xmlns:p14="http://schemas.microsoft.com/office/powerpoint/2010/main" val="1703036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47efb6d626_1_2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47efb6d626_1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Ne általánosító példa legyen</a:t>
            </a:r>
            <a:endParaRPr/>
          </a:p>
          <a:p>
            <a:pPr marL="0" lvl="0" indent="0" algn="l" rtl="0">
              <a:spcBef>
                <a:spcPts val="0"/>
              </a:spcBef>
              <a:spcAft>
                <a:spcPts val="0"/>
              </a:spcAft>
              <a:buNone/>
            </a:pPr>
            <a:r>
              <a:rPr lang="en-GB"/>
              <a:t>Mi mit csinálunk Melindával, mobilappon hányan dolgozunk</a:t>
            </a:r>
            <a:endParaRPr/>
          </a:p>
        </p:txBody>
      </p:sp>
    </p:spTree>
    <p:extLst>
      <p:ext uri="{BB962C8B-B14F-4D97-AF65-F5344CB8AC3E}">
        <p14:creationId xmlns:p14="http://schemas.microsoft.com/office/powerpoint/2010/main" val="2677469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47efb6d626_1_2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47efb6d626_1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Féléves strat tervezéssel konkrétabb -- mi volt az a projekt</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Téképes kereső. Helyette arra panaszkodtak, miért kell megadni személyes adataikat a bejelentkezéshez. Vagy részletes kereső</a:t>
            </a:r>
            <a:endParaRPr>
              <a:solidFill>
                <a:schemeClr val="dk1"/>
              </a:solidFill>
            </a:endParaRPr>
          </a:p>
        </p:txBody>
      </p:sp>
    </p:spTree>
    <p:extLst>
      <p:ext uri="{BB962C8B-B14F-4D97-AF65-F5344CB8AC3E}">
        <p14:creationId xmlns:p14="http://schemas.microsoft.com/office/powerpoint/2010/main" val="2233852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47f7fe789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47f7fe78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Icom háttér???</a:t>
            </a:r>
            <a:endParaRPr/>
          </a:p>
        </p:txBody>
      </p:sp>
    </p:spTree>
    <p:extLst>
      <p:ext uri="{BB962C8B-B14F-4D97-AF65-F5344CB8AC3E}">
        <p14:creationId xmlns:p14="http://schemas.microsoft.com/office/powerpoint/2010/main" val="346312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481de6feae_3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481de6feae_3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Ikonok???</a:t>
            </a:r>
            <a:endParaRPr/>
          </a:p>
          <a:p>
            <a:pPr marL="0" lvl="0" indent="0" algn="l" rtl="0">
              <a:spcBef>
                <a:spcPts val="0"/>
              </a:spcBef>
              <a:spcAft>
                <a:spcPts val="0"/>
              </a:spcAft>
              <a:buNone/>
            </a:pPr>
            <a:r>
              <a:rPr lang="en-GB"/>
              <a:t>Tanulság, hogyan tanultuk meg. Mindegyikhez írni 5-10 tanulságot, ami összefoglalja.</a:t>
            </a:r>
            <a:endParaRPr/>
          </a:p>
          <a:p>
            <a:pPr marL="0" lvl="0" indent="0" algn="l" rtl="0">
              <a:spcBef>
                <a:spcPts val="0"/>
              </a:spcBef>
              <a:spcAft>
                <a:spcPts val="0"/>
              </a:spcAft>
              <a:buNone/>
            </a:pPr>
            <a:endParaRPr/>
          </a:p>
          <a:p>
            <a:pPr marL="0" lvl="0" indent="0" algn="l" rtl="0">
              <a:spcBef>
                <a:spcPts val="0"/>
              </a:spcBef>
              <a:spcAft>
                <a:spcPts val="0"/>
              </a:spcAft>
              <a:buNone/>
            </a:pPr>
            <a:r>
              <a:rPr lang="en-GB"/>
              <a:t>Vélemény csak feltételezés: negatív</a:t>
            </a:r>
            <a:endParaRPr/>
          </a:p>
          <a:p>
            <a:pPr marL="0" lvl="0" indent="0" algn="l" rtl="0">
              <a:spcBef>
                <a:spcPts val="0"/>
              </a:spcBef>
              <a:spcAft>
                <a:spcPts val="0"/>
              </a:spcAft>
              <a:buNone/>
            </a:pPr>
            <a:endParaRPr/>
          </a:p>
          <a:p>
            <a:pPr marL="0" lvl="0" indent="0" algn="l" rtl="0">
              <a:spcBef>
                <a:spcPts val="0"/>
              </a:spcBef>
              <a:spcAft>
                <a:spcPts val="0"/>
              </a:spcAft>
              <a:buNone/>
            </a:pPr>
            <a:r>
              <a:rPr lang="en-GB"/>
              <a:t>Megfelelő mérőszám - Megfelelő mérőszám megmondja, mit csinálj</a:t>
            </a:r>
            <a:br>
              <a:rPr lang="en-GB"/>
            </a:br>
            <a:r>
              <a:rPr lang="en-GB"/>
              <a:t>Vélemény csak feltételezés</a:t>
            </a:r>
            <a:br>
              <a:rPr lang="en-GB"/>
            </a:br>
            <a:r>
              <a:rPr lang="en-GB"/>
              <a:t>Kutatási folyamat (valamilyen jelzőt kitalálni) - Validálja a feltételezéseket</a:t>
            </a:r>
            <a:br>
              <a:rPr lang="en-GB"/>
            </a:br>
            <a:r>
              <a:rPr lang="en-GB"/>
              <a:t>Fejlesztők bevonása</a:t>
            </a:r>
            <a:br>
              <a:rPr lang="en-GB"/>
            </a:br>
            <a:endParaRPr/>
          </a:p>
        </p:txBody>
      </p:sp>
    </p:spTree>
    <p:extLst>
      <p:ext uri="{BB962C8B-B14F-4D97-AF65-F5344CB8AC3E}">
        <p14:creationId xmlns:p14="http://schemas.microsoft.com/office/powerpoint/2010/main" val="2292720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kaag4ycm9Z4"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35630"/>
        </a:solidFill>
        <a:effectLst/>
      </p:bgPr>
    </p:bg>
    <p:spTree>
      <p:nvGrpSpPr>
        <p:cNvPr id="1" name="Shape 53"/>
        <p:cNvGrpSpPr/>
        <p:nvPr/>
      </p:nvGrpSpPr>
      <p:grpSpPr>
        <a:xfrm>
          <a:off x="0" y="0"/>
          <a:ext cx="0" cy="0"/>
          <a:chOff x="0" y="0"/>
          <a:chExt cx="0" cy="0"/>
        </a:xfrm>
      </p:grpSpPr>
      <p:sp>
        <p:nvSpPr>
          <p:cNvPr id="54" name="Google Shape;54;p13"/>
          <p:cNvSpPr/>
          <p:nvPr/>
        </p:nvSpPr>
        <p:spPr>
          <a:xfrm>
            <a:off x="2718300" y="0"/>
            <a:ext cx="642570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txBox="1"/>
          <p:nvPr/>
        </p:nvSpPr>
        <p:spPr>
          <a:xfrm>
            <a:off x="2939974" y="266919"/>
            <a:ext cx="5874000" cy="2808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4000" b="1">
                <a:solidFill>
                  <a:srgbClr val="D35630"/>
                </a:solidFill>
                <a:latin typeface="Roboto Slab"/>
                <a:ea typeface="Roboto Slab"/>
                <a:cs typeface="Roboto Slab"/>
                <a:sym typeface="Roboto Slab"/>
              </a:rPr>
              <a:t>Hogyan NE legyünk </a:t>
            </a:r>
            <a:endParaRPr sz="4000" b="1">
              <a:solidFill>
                <a:srgbClr val="D35630"/>
              </a:solidFill>
              <a:latin typeface="Roboto Slab"/>
              <a:ea typeface="Roboto Slab"/>
              <a:cs typeface="Roboto Slab"/>
              <a:sym typeface="Roboto Slab"/>
            </a:endParaRPr>
          </a:p>
          <a:p>
            <a:pPr marL="0" lvl="0" indent="0" algn="l" rtl="0">
              <a:spcBef>
                <a:spcPts val="0"/>
              </a:spcBef>
              <a:spcAft>
                <a:spcPts val="0"/>
              </a:spcAft>
              <a:buNone/>
            </a:pPr>
            <a:r>
              <a:rPr lang="en-GB" sz="4000" b="1">
                <a:solidFill>
                  <a:srgbClr val="D35630"/>
                </a:solidFill>
                <a:latin typeface="Roboto Slab"/>
                <a:ea typeface="Roboto Slab"/>
                <a:cs typeface="Roboto Slab"/>
                <a:sym typeface="Roboto Slab"/>
              </a:rPr>
              <a:t>feature gyár</a:t>
            </a:r>
            <a:endParaRPr sz="4000" b="1">
              <a:solidFill>
                <a:srgbClr val="D35630"/>
              </a:solidFill>
              <a:latin typeface="Roboto Slab"/>
              <a:ea typeface="Roboto Slab"/>
              <a:cs typeface="Roboto Slab"/>
              <a:sym typeface="Roboto Slab"/>
            </a:endParaRPr>
          </a:p>
        </p:txBody>
      </p:sp>
      <p:sp>
        <p:nvSpPr>
          <p:cNvPr id="56" name="Google Shape;56;p13"/>
          <p:cNvSpPr/>
          <p:nvPr/>
        </p:nvSpPr>
        <p:spPr>
          <a:xfrm>
            <a:off x="3045810" y="2478449"/>
            <a:ext cx="834300" cy="96000"/>
          </a:xfrm>
          <a:prstGeom prst="rect">
            <a:avLst/>
          </a:prstGeom>
          <a:solidFill>
            <a:srgbClr val="D35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3"/>
          <p:cNvSpPr txBox="1"/>
          <p:nvPr/>
        </p:nvSpPr>
        <p:spPr>
          <a:xfrm>
            <a:off x="2940342" y="5833490"/>
            <a:ext cx="3103500" cy="1296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r>
              <a:rPr lang="en-GB" sz="1800" b="1">
                <a:solidFill>
                  <a:srgbClr val="666666"/>
                </a:solidFill>
                <a:latin typeface="Roboto"/>
                <a:ea typeface="Roboto"/>
                <a:cs typeface="Roboto"/>
                <a:sym typeface="Roboto"/>
              </a:rPr>
              <a:t>Komáromi Zsófia</a:t>
            </a:r>
            <a:endParaRPr sz="1800" b="1">
              <a:solidFill>
                <a:srgbClr val="666666"/>
              </a:solidFill>
              <a:latin typeface="Roboto"/>
              <a:ea typeface="Roboto"/>
              <a:cs typeface="Roboto"/>
              <a:sym typeface="Roboto"/>
            </a:endParaRPr>
          </a:p>
          <a:p>
            <a:pPr marL="0" lvl="0" indent="0" algn="l" rtl="0">
              <a:lnSpc>
                <a:spcPct val="100000"/>
              </a:lnSpc>
              <a:spcBef>
                <a:spcPts val="600"/>
              </a:spcBef>
              <a:spcAft>
                <a:spcPts val="0"/>
              </a:spcAft>
              <a:buNone/>
            </a:pPr>
            <a:r>
              <a:rPr lang="en-GB">
                <a:solidFill>
                  <a:srgbClr val="666666"/>
                </a:solidFill>
                <a:latin typeface="Roboto Slab Light"/>
                <a:ea typeface="Roboto Slab Light"/>
                <a:cs typeface="Roboto Slab Light"/>
                <a:sym typeface="Roboto Slab Light"/>
              </a:rPr>
              <a:t>Product Manager</a:t>
            </a:r>
            <a:endParaRPr>
              <a:solidFill>
                <a:srgbClr val="666666"/>
              </a:solidFill>
              <a:latin typeface="Roboto Slab Light"/>
              <a:ea typeface="Roboto Slab Light"/>
              <a:cs typeface="Roboto Slab Light"/>
              <a:sym typeface="Roboto Slab Light"/>
            </a:endParaRPr>
          </a:p>
        </p:txBody>
      </p:sp>
      <p:sp>
        <p:nvSpPr>
          <p:cNvPr id="58" name="Google Shape;58;p13"/>
          <p:cNvSpPr txBox="1"/>
          <p:nvPr/>
        </p:nvSpPr>
        <p:spPr>
          <a:xfrm>
            <a:off x="5676800" y="5833500"/>
            <a:ext cx="3103500" cy="135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r>
              <a:rPr lang="en-GB" sz="1800" b="1">
                <a:solidFill>
                  <a:srgbClr val="666666"/>
                </a:solidFill>
                <a:latin typeface="Roboto"/>
                <a:ea typeface="Roboto"/>
                <a:cs typeface="Roboto"/>
                <a:sym typeface="Roboto"/>
              </a:rPr>
              <a:t>Verebély Melinda</a:t>
            </a:r>
            <a:endParaRPr sz="1800" b="1">
              <a:solidFill>
                <a:srgbClr val="666666"/>
              </a:solidFill>
              <a:latin typeface="Roboto"/>
              <a:ea typeface="Roboto"/>
              <a:cs typeface="Roboto"/>
              <a:sym typeface="Roboto"/>
            </a:endParaRPr>
          </a:p>
          <a:p>
            <a:pPr marL="0" lvl="0" indent="0" algn="l" rtl="0">
              <a:lnSpc>
                <a:spcPct val="100000"/>
              </a:lnSpc>
              <a:spcBef>
                <a:spcPts val="600"/>
              </a:spcBef>
              <a:spcAft>
                <a:spcPts val="0"/>
              </a:spcAft>
              <a:buNone/>
            </a:pPr>
            <a:r>
              <a:rPr lang="en-GB">
                <a:solidFill>
                  <a:srgbClr val="666666"/>
                </a:solidFill>
                <a:latin typeface="Roboto Slab Light"/>
                <a:ea typeface="Roboto Slab Light"/>
                <a:cs typeface="Roboto Slab Light"/>
                <a:sym typeface="Roboto Slab Light"/>
              </a:rPr>
              <a:t>Product Designer</a:t>
            </a:r>
            <a:endParaRPr>
              <a:solidFill>
                <a:srgbClr val="666666"/>
              </a:solidFill>
              <a:latin typeface="Roboto Slab Light"/>
              <a:ea typeface="Roboto Slab Light"/>
              <a:cs typeface="Roboto Slab Light"/>
              <a:sym typeface="Roboto Slab Light"/>
            </a:endParaRPr>
          </a:p>
        </p:txBody>
      </p:sp>
      <p:pic>
        <p:nvPicPr>
          <p:cNvPr id="59" name="Google Shape;59;p13"/>
          <p:cNvPicPr preferRelativeResize="0"/>
          <p:nvPr/>
        </p:nvPicPr>
        <p:blipFill rotWithShape="1">
          <a:blip r:embed="rId3">
            <a:alphaModFix/>
          </a:blip>
          <a:srcRect l="8483" t="3924" b="33970"/>
          <a:stretch/>
        </p:blipFill>
        <p:spPr>
          <a:xfrm>
            <a:off x="3045800" y="4644233"/>
            <a:ext cx="1201200" cy="1221600"/>
          </a:xfrm>
          <a:prstGeom prst="ellipse">
            <a:avLst/>
          </a:prstGeom>
          <a:noFill/>
          <a:ln>
            <a:noFill/>
          </a:ln>
        </p:spPr>
      </p:pic>
      <p:pic>
        <p:nvPicPr>
          <p:cNvPr id="60" name="Google Shape;60;p13"/>
          <p:cNvPicPr preferRelativeResize="0"/>
          <p:nvPr/>
        </p:nvPicPr>
        <p:blipFill rotWithShape="1">
          <a:blip r:embed="rId4">
            <a:alphaModFix/>
          </a:blip>
          <a:srcRect l="16120" r="16120"/>
          <a:stretch/>
        </p:blipFill>
        <p:spPr>
          <a:xfrm>
            <a:off x="5797600" y="4644033"/>
            <a:ext cx="1239900" cy="1221600"/>
          </a:xfrm>
          <a:prstGeom prst="ellipse">
            <a:avLst/>
          </a:prstGeom>
          <a:noFill/>
          <a:ln>
            <a:noFill/>
          </a:ln>
        </p:spPr>
      </p:pic>
      <p:pic>
        <p:nvPicPr>
          <p:cNvPr id="61" name="Google Shape;61;p13"/>
          <p:cNvPicPr preferRelativeResize="0"/>
          <p:nvPr/>
        </p:nvPicPr>
        <p:blipFill>
          <a:blip r:embed="rId5">
            <a:alphaModFix/>
          </a:blip>
          <a:stretch>
            <a:fillRect/>
          </a:stretch>
        </p:blipFill>
        <p:spPr>
          <a:xfrm>
            <a:off x="553826" y="6300675"/>
            <a:ext cx="1516327" cy="2707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7"/>
        <p:cNvGrpSpPr/>
        <p:nvPr/>
      </p:nvGrpSpPr>
      <p:grpSpPr>
        <a:xfrm>
          <a:off x="0" y="0"/>
          <a:ext cx="0" cy="0"/>
          <a:chOff x="0" y="0"/>
          <a:chExt cx="0" cy="0"/>
        </a:xfrm>
      </p:grpSpPr>
      <p:pic>
        <p:nvPicPr>
          <p:cNvPr id="138" name="Google Shape;138;p22"/>
          <p:cNvPicPr preferRelativeResize="0"/>
          <p:nvPr/>
        </p:nvPicPr>
        <p:blipFill rotWithShape="1">
          <a:blip r:embed="rId3">
            <a:alphaModFix/>
          </a:blip>
          <a:srcRect r="24986"/>
          <a:stretch/>
        </p:blipFill>
        <p:spPr>
          <a:xfrm>
            <a:off x="-25" y="25"/>
            <a:ext cx="9143996" cy="6857998"/>
          </a:xfrm>
          <a:prstGeom prst="rect">
            <a:avLst/>
          </a:prstGeom>
          <a:noFill/>
          <a:ln>
            <a:noFill/>
          </a:ln>
        </p:spPr>
      </p:pic>
      <p:sp>
        <p:nvSpPr>
          <p:cNvPr id="139" name="Google Shape;139;p22"/>
          <p:cNvSpPr txBox="1"/>
          <p:nvPr/>
        </p:nvSpPr>
        <p:spPr>
          <a:xfrm>
            <a:off x="1267800" y="2553450"/>
            <a:ext cx="6608400" cy="236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a:solidFill>
                  <a:srgbClr val="FFFFFF"/>
                </a:solidFill>
                <a:latin typeface="Roboto Slab"/>
                <a:ea typeface="Roboto Slab"/>
                <a:cs typeface="Roboto Slab"/>
                <a:sym typeface="Roboto Slab"/>
              </a:rPr>
              <a:t>Megfelelő mérőszám megmondja, mit tegyünk</a:t>
            </a:r>
            <a:endParaRPr sz="3600">
              <a:solidFill>
                <a:srgbClr val="FFFFFF"/>
              </a:solidFill>
              <a:latin typeface="Roboto Slab"/>
              <a:ea typeface="Roboto Slab"/>
              <a:cs typeface="Roboto Slab"/>
              <a:sym typeface="Roboto Slab"/>
            </a:endParaRPr>
          </a:p>
        </p:txBody>
      </p:sp>
      <p:pic>
        <p:nvPicPr>
          <p:cNvPr id="140" name="Google Shape;140;p22"/>
          <p:cNvPicPr preferRelativeResize="0"/>
          <p:nvPr/>
        </p:nvPicPr>
        <p:blipFill>
          <a:blip r:embed="rId4">
            <a:alphaModFix/>
          </a:blip>
          <a:stretch>
            <a:fillRect/>
          </a:stretch>
        </p:blipFill>
        <p:spPr>
          <a:xfrm>
            <a:off x="3962400" y="1562925"/>
            <a:ext cx="1219200" cy="1219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4"/>
        <p:cNvGrpSpPr/>
        <p:nvPr/>
      </p:nvGrpSpPr>
      <p:grpSpPr>
        <a:xfrm>
          <a:off x="0" y="0"/>
          <a:ext cx="0" cy="0"/>
          <a:chOff x="0" y="0"/>
          <a:chExt cx="0" cy="0"/>
        </a:xfrm>
      </p:grpSpPr>
      <p:pic>
        <p:nvPicPr>
          <p:cNvPr id="145" name="Google Shape;145;p23"/>
          <p:cNvPicPr preferRelativeResize="0"/>
          <p:nvPr/>
        </p:nvPicPr>
        <p:blipFill rotWithShape="1">
          <a:blip r:embed="rId3">
            <a:alphaModFix/>
          </a:blip>
          <a:srcRect l="12394" r="12394"/>
          <a:stretch/>
        </p:blipFill>
        <p:spPr>
          <a:xfrm>
            <a:off x="0" y="-50"/>
            <a:ext cx="9143997" cy="6858003"/>
          </a:xfrm>
          <a:prstGeom prst="rect">
            <a:avLst/>
          </a:prstGeom>
          <a:noFill/>
          <a:ln>
            <a:noFill/>
          </a:ln>
        </p:spPr>
      </p:pic>
      <p:sp>
        <p:nvSpPr>
          <p:cNvPr id="146" name="Google Shape;146;p23"/>
          <p:cNvSpPr txBox="1"/>
          <p:nvPr/>
        </p:nvSpPr>
        <p:spPr>
          <a:xfrm>
            <a:off x="1179000" y="1389000"/>
            <a:ext cx="6786000" cy="4419600"/>
          </a:xfrm>
          <a:prstGeom prst="rect">
            <a:avLst/>
          </a:prstGeom>
          <a:noFill/>
          <a:ln>
            <a:noFill/>
          </a:ln>
        </p:spPr>
        <p:txBody>
          <a:bodyPr spcFirstLastPara="1" wrap="square" lIns="91425" tIns="91425" rIns="91425" bIns="91425" anchor="t" anchorCtr="0">
            <a:noAutofit/>
          </a:bodyPr>
          <a:lstStyle/>
          <a:p>
            <a:pPr marL="0" lvl="0" indent="0" algn="ctr" rtl="0">
              <a:lnSpc>
                <a:spcPct val="114000"/>
              </a:lnSpc>
              <a:spcBef>
                <a:spcPts val="600"/>
              </a:spcBef>
              <a:spcAft>
                <a:spcPts val="0"/>
              </a:spcAft>
              <a:buNone/>
            </a:pPr>
            <a:r>
              <a:rPr lang="en-GB" sz="3000" b="1">
                <a:solidFill>
                  <a:srgbClr val="FFFFFF"/>
                </a:solidFill>
                <a:latin typeface="Roboto Slab"/>
                <a:ea typeface="Roboto Slab"/>
                <a:cs typeface="Roboto Slab"/>
                <a:sym typeface="Roboto Slab"/>
              </a:rPr>
              <a:t>A jó mérőszámok megválaszolják:</a:t>
            </a:r>
            <a:br>
              <a:rPr lang="en-GB" sz="3000" b="1">
                <a:solidFill>
                  <a:srgbClr val="FFFFFF"/>
                </a:solidFill>
                <a:latin typeface="Roboto Slab"/>
                <a:ea typeface="Roboto Slab"/>
                <a:cs typeface="Roboto Slab"/>
                <a:sym typeface="Roboto Slab"/>
              </a:rPr>
            </a:br>
            <a:endParaRPr sz="3000" b="1">
              <a:solidFill>
                <a:srgbClr val="FFFFFF"/>
              </a:solidFill>
              <a:latin typeface="Roboto Slab"/>
              <a:ea typeface="Roboto Slab"/>
              <a:cs typeface="Roboto Slab"/>
              <a:sym typeface="Roboto Slab"/>
            </a:endParaRPr>
          </a:p>
          <a:p>
            <a:pPr marL="0" lvl="0" indent="0" algn="ctr" rtl="0">
              <a:lnSpc>
                <a:spcPct val="113000"/>
              </a:lnSpc>
              <a:spcBef>
                <a:spcPts val="1600"/>
              </a:spcBef>
              <a:spcAft>
                <a:spcPts val="0"/>
              </a:spcAft>
              <a:buNone/>
            </a:pPr>
            <a:r>
              <a:rPr lang="en-GB" sz="3000">
                <a:solidFill>
                  <a:srgbClr val="FFFFFF"/>
                </a:solidFill>
                <a:latin typeface="Roboto Slab Light"/>
                <a:ea typeface="Roboto Slab Light"/>
                <a:cs typeface="Roboto Slab Light"/>
                <a:sym typeface="Roboto Slab Light"/>
              </a:rPr>
              <a:t>Hogy állunk?</a:t>
            </a:r>
            <a:r>
              <a:rPr lang="en-GB" sz="1800">
                <a:solidFill>
                  <a:schemeClr val="lt1"/>
                </a:solidFill>
                <a:latin typeface="Roboto Slab Light"/>
                <a:ea typeface="Roboto Slab Light"/>
                <a:cs typeface="Roboto Slab Light"/>
                <a:sym typeface="Roboto Slab Light"/>
              </a:rPr>
              <a:t> (KPI-ok)</a:t>
            </a:r>
            <a:endParaRPr sz="3000">
              <a:solidFill>
                <a:srgbClr val="FFFFFF"/>
              </a:solidFill>
              <a:latin typeface="Roboto Slab Light"/>
              <a:ea typeface="Roboto Slab Light"/>
              <a:cs typeface="Roboto Slab Light"/>
              <a:sym typeface="Roboto Slab Light"/>
            </a:endParaRPr>
          </a:p>
          <a:p>
            <a:pPr marL="0" lvl="0" indent="0" algn="ctr" rtl="0">
              <a:lnSpc>
                <a:spcPct val="113000"/>
              </a:lnSpc>
              <a:spcBef>
                <a:spcPts val="2400"/>
              </a:spcBef>
              <a:spcAft>
                <a:spcPts val="2400"/>
              </a:spcAft>
              <a:buNone/>
            </a:pPr>
            <a:r>
              <a:rPr lang="en-GB" sz="3000">
                <a:solidFill>
                  <a:srgbClr val="FFFFFF"/>
                </a:solidFill>
                <a:latin typeface="Roboto Slab Light"/>
                <a:ea typeface="Roboto Slab Light"/>
                <a:cs typeface="Roboto Slab Light"/>
                <a:sym typeface="Roboto Slab Light"/>
              </a:rPr>
              <a:t>Mit tegyünk?</a:t>
            </a:r>
            <a:endParaRPr sz="3000">
              <a:solidFill>
                <a:srgbClr val="FFFFFF"/>
              </a:solidFill>
              <a:latin typeface="Roboto Slab Light"/>
              <a:ea typeface="Roboto Slab Light"/>
              <a:cs typeface="Roboto Slab Light"/>
              <a:sym typeface="Roboto Slab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0"/>
        <p:cNvGrpSpPr/>
        <p:nvPr/>
      </p:nvGrpSpPr>
      <p:grpSpPr>
        <a:xfrm>
          <a:off x="0" y="0"/>
          <a:ext cx="0" cy="0"/>
          <a:chOff x="0" y="0"/>
          <a:chExt cx="0" cy="0"/>
        </a:xfrm>
      </p:grpSpPr>
      <p:pic>
        <p:nvPicPr>
          <p:cNvPr id="151" name="Google Shape;151;p24"/>
          <p:cNvPicPr preferRelativeResize="0"/>
          <p:nvPr/>
        </p:nvPicPr>
        <p:blipFill>
          <a:blip r:embed="rId3">
            <a:alphaModFix/>
          </a:blip>
          <a:stretch>
            <a:fillRect/>
          </a:stretch>
        </p:blipFill>
        <p:spPr>
          <a:xfrm>
            <a:off x="152400" y="1864967"/>
            <a:ext cx="8839199" cy="3166455"/>
          </a:xfrm>
          <a:prstGeom prst="rect">
            <a:avLst/>
          </a:prstGeom>
          <a:noFill/>
          <a:ln>
            <a:noFill/>
          </a:ln>
        </p:spPr>
      </p:pic>
      <p:sp>
        <p:nvSpPr>
          <p:cNvPr id="152" name="Google Shape;152;p24"/>
          <p:cNvSpPr txBox="1"/>
          <p:nvPr/>
        </p:nvSpPr>
        <p:spPr>
          <a:xfrm>
            <a:off x="1114425" y="98151"/>
            <a:ext cx="6915300" cy="99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GB" sz="2100" b="1">
                <a:solidFill>
                  <a:srgbClr val="D35630"/>
                </a:solidFill>
                <a:latin typeface="Roboto Slab"/>
                <a:ea typeface="Roboto Slab"/>
                <a:cs typeface="Roboto Slab"/>
                <a:sym typeface="Roboto Slab"/>
              </a:rPr>
              <a:t>Hogy állunk?</a:t>
            </a:r>
            <a:r>
              <a:rPr lang="en-GB" sz="2100">
                <a:solidFill>
                  <a:srgbClr val="666666"/>
                </a:solidFill>
                <a:latin typeface="Roboto Slab"/>
                <a:ea typeface="Roboto Slab"/>
                <a:cs typeface="Roboto Slab"/>
                <a:sym typeface="Roboto Slab"/>
              </a:rPr>
              <a:t> - Összes letöltés</a:t>
            </a:r>
            <a:endParaRPr sz="2100">
              <a:solidFill>
                <a:srgbClr val="666666"/>
              </a:solidFill>
              <a:latin typeface="Roboto Slab"/>
              <a:ea typeface="Roboto Slab"/>
              <a:cs typeface="Roboto Slab"/>
              <a:sym typeface="Roboto Slab"/>
            </a:endParaRPr>
          </a:p>
        </p:txBody>
      </p:sp>
      <p:sp>
        <p:nvSpPr>
          <p:cNvPr id="153" name="Google Shape;153;p24"/>
          <p:cNvSpPr txBox="1"/>
          <p:nvPr/>
        </p:nvSpPr>
        <p:spPr>
          <a:xfrm>
            <a:off x="6635625" y="3251267"/>
            <a:ext cx="2356800" cy="1889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1800">
                <a:solidFill>
                  <a:srgbClr val="434343"/>
                </a:solidFill>
                <a:latin typeface="Roboto"/>
                <a:ea typeface="Roboto"/>
                <a:cs typeface="Roboto"/>
                <a:sym typeface="Roboto"/>
              </a:rPr>
              <a:t>Sessionök száma</a:t>
            </a:r>
            <a:endParaRPr sz="1800">
              <a:solidFill>
                <a:srgbClr val="434343"/>
              </a:solidFill>
              <a:latin typeface="Roboto"/>
              <a:ea typeface="Roboto"/>
              <a:cs typeface="Roboto"/>
              <a:sym typeface="Roboto"/>
            </a:endParaRPr>
          </a:p>
          <a:p>
            <a:pPr marL="0" lvl="0" indent="0" algn="ctr" rtl="0">
              <a:lnSpc>
                <a:spcPct val="115000"/>
              </a:lnSpc>
              <a:spcBef>
                <a:spcPts val="0"/>
              </a:spcBef>
              <a:spcAft>
                <a:spcPts val="0"/>
              </a:spcAft>
              <a:buNone/>
            </a:pPr>
            <a:r>
              <a:rPr lang="en-GB" sz="1800">
                <a:solidFill>
                  <a:srgbClr val="434343"/>
                </a:solidFill>
                <a:latin typeface="Roboto"/>
                <a:ea typeface="Roboto"/>
                <a:cs typeface="Roboto"/>
                <a:sym typeface="Roboto"/>
              </a:rPr>
              <a:t>Látogatók </a:t>
            </a:r>
            <a:endParaRPr sz="1800">
              <a:solidFill>
                <a:srgbClr val="434343"/>
              </a:solidFill>
              <a:latin typeface="Roboto"/>
              <a:ea typeface="Roboto"/>
              <a:cs typeface="Roboto"/>
              <a:sym typeface="Roboto"/>
            </a:endParaRPr>
          </a:p>
          <a:p>
            <a:pPr marL="0" lvl="0" indent="0" algn="ctr" rtl="0">
              <a:lnSpc>
                <a:spcPct val="115000"/>
              </a:lnSpc>
              <a:spcBef>
                <a:spcPts val="0"/>
              </a:spcBef>
              <a:spcAft>
                <a:spcPts val="0"/>
              </a:spcAft>
              <a:buNone/>
            </a:pPr>
            <a:r>
              <a:rPr lang="en-GB" sz="1800">
                <a:solidFill>
                  <a:srgbClr val="434343"/>
                </a:solidFill>
                <a:latin typeface="Roboto"/>
                <a:ea typeface="Roboto"/>
                <a:cs typeface="Roboto"/>
                <a:sym typeface="Roboto"/>
              </a:rPr>
              <a:t>Email feliratkozók </a:t>
            </a:r>
            <a:endParaRPr sz="1800">
              <a:solidFill>
                <a:srgbClr val="434343"/>
              </a:solidFill>
              <a:latin typeface="Roboto"/>
              <a:ea typeface="Roboto"/>
              <a:cs typeface="Roboto"/>
              <a:sym typeface="Roboto"/>
            </a:endParaRPr>
          </a:p>
          <a:p>
            <a:pPr marL="0" lvl="0" indent="0" algn="ctr" rtl="0">
              <a:lnSpc>
                <a:spcPct val="115000"/>
              </a:lnSpc>
              <a:spcBef>
                <a:spcPts val="0"/>
              </a:spcBef>
              <a:spcAft>
                <a:spcPts val="0"/>
              </a:spcAft>
              <a:buNone/>
            </a:pPr>
            <a:r>
              <a:rPr lang="en-GB" sz="1800">
                <a:solidFill>
                  <a:srgbClr val="434343"/>
                </a:solidFill>
                <a:latin typeface="Roboto"/>
                <a:ea typeface="Roboto"/>
                <a:cs typeface="Roboto"/>
                <a:sym typeface="Roboto"/>
              </a:rPr>
              <a:t>Facebook követők </a:t>
            </a:r>
            <a:endParaRPr sz="1800">
              <a:solidFill>
                <a:srgbClr val="434343"/>
              </a:solidFill>
              <a:latin typeface="Roboto"/>
              <a:ea typeface="Roboto"/>
              <a:cs typeface="Roboto"/>
              <a:sym typeface="Roboto"/>
            </a:endParaRPr>
          </a:p>
        </p:txBody>
      </p:sp>
      <p:grpSp>
        <p:nvGrpSpPr>
          <p:cNvPr id="154" name="Google Shape;154;p24"/>
          <p:cNvGrpSpPr/>
          <p:nvPr/>
        </p:nvGrpSpPr>
        <p:grpSpPr>
          <a:xfrm>
            <a:off x="6911000" y="1132275"/>
            <a:ext cx="2127900" cy="1834624"/>
            <a:chOff x="6911000" y="857670"/>
            <a:chExt cx="2127900" cy="1792500"/>
          </a:xfrm>
        </p:grpSpPr>
        <p:sp>
          <p:nvSpPr>
            <p:cNvPr id="155" name="Google Shape;155;p24"/>
            <p:cNvSpPr/>
            <p:nvPr/>
          </p:nvSpPr>
          <p:spPr>
            <a:xfrm>
              <a:off x="7045025" y="857670"/>
              <a:ext cx="1815900" cy="1792500"/>
            </a:xfrm>
            <a:prstGeom prst="ellipse">
              <a:avLst/>
            </a:prstGeom>
            <a:solidFill>
              <a:srgbClr val="444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4"/>
            <p:cNvSpPr txBox="1"/>
            <p:nvPr/>
          </p:nvSpPr>
          <p:spPr>
            <a:xfrm>
              <a:off x="6911000" y="1215852"/>
              <a:ext cx="2127900" cy="118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200" b="1">
                  <a:solidFill>
                    <a:srgbClr val="FFFFFF"/>
                  </a:solidFill>
                  <a:latin typeface="Roboto Slab"/>
                  <a:ea typeface="Roboto Slab"/>
                  <a:cs typeface="Roboto Slab"/>
                  <a:sym typeface="Roboto Slab"/>
                </a:rPr>
                <a:t>Hiúsági mérőszám</a:t>
              </a:r>
              <a:endParaRPr sz="2200" b="1">
                <a:solidFill>
                  <a:srgbClr val="FFFFFF"/>
                </a:solidFill>
                <a:latin typeface="Roboto Slab"/>
                <a:ea typeface="Roboto Slab"/>
                <a:cs typeface="Roboto Slab"/>
                <a:sym typeface="Roboto Slab"/>
              </a:endParaRPr>
            </a:p>
            <a:p>
              <a:pPr marL="0" lvl="0" indent="0" algn="ctr" rtl="0">
                <a:spcBef>
                  <a:spcPts val="0"/>
                </a:spcBef>
                <a:spcAft>
                  <a:spcPts val="0"/>
                </a:spcAft>
                <a:buNone/>
              </a:pPr>
              <a:r>
                <a:rPr lang="en-GB">
                  <a:solidFill>
                    <a:srgbClr val="FFFFFF"/>
                  </a:solidFill>
                  <a:latin typeface="Roboto"/>
                  <a:ea typeface="Roboto"/>
                  <a:cs typeface="Roboto"/>
                  <a:sym typeface="Roboto"/>
                </a:rPr>
                <a:t>(Vanity metric)</a:t>
              </a:r>
              <a:endParaRPr>
                <a:solidFill>
                  <a:srgbClr val="FFFFFF"/>
                </a:solidFill>
                <a:latin typeface="Roboto"/>
                <a:ea typeface="Roboto"/>
                <a:cs typeface="Roboto"/>
                <a:sym typeface="Robot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animEffect transition="in" filter="fade">
                                      <p:cBhvr>
                                        <p:cTn id="7" dur="100"/>
                                        <p:tgtEl>
                                          <p:spTgt spid="1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
                                        </p:tgtEl>
                                        <p:attrNameLst>
                                          <p:attrName>style.visibility</p:attrName>
                                        </p:attrNameLst>
                                      </p:cBhvr>
                                      <p:to>
                                        <p:strVal val="visible"/>
                                      </p:to>
                                    </p:set>
                                    <p:animEffect transition="in" filter="fade">
                                      <p:cBhvr>
                                        <p:cTn id="12" dur="3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0"/>
        <p:cNvGrpSpPr/>
        <p:nvPr/>
      </p:nvGrpSpPr>
      <p:grpSpPr>
        <a:xfrm>
          <a:off x="0" y="0"/>
          <a:ext cx="0" cy="0"/>
          <a:chOff x="0" y="0"/>
          <a:chExt cx="0" cy="0"/>
        </a:xfrm>
      </p:grpSpPr>
      <p:sp>
        <p:nvSpPr>
          <p:cNvPr id="161" name="Google Shape;161;p25"/>
          <p:cNvSpPr txBox="1"/>
          <p:nvPr/>
        </p:nvSpPr>
        <p:spPr>
          <a:xfrm>
            <a:off x="1114425" y="606151"/>
            <a:ext cx="6915300" cy="99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GB" sz="2400" b="1">
                <a:solidFill>
                  <a:srgbClr val="D35630"/>
                </a:solidFill>
                <a:latin typeface="Roboto Slab"/>
                <a:ea typeface="Roboto Slab"/>
                <a:cs typeface="Roboto Slab"/>
                <a:sym typeface="Roboto Slab"/>
              </a:rPr>
              <a:t>Hogy állunk?</a:t>
            </a:r>
            <a:r>
              <a:rPr lang="en-GB" sz="2400">
                <a:solidFill>
                  <a:srgbClr val="666666"/>
                </a:solidFill>
                <a:latin typeface="Roboto Slab"/>
                <a:ea typeface="Roboto Slab"/>
                <a:cs typeface="Roboto Slab"/>
                <a:sym typeface="Roboto Slab"/>
              </a:rPr>
              <a:t/>
            </a:r>
            <a:br>
              <a:rPr lang="en-GB" sz="2400">
                <a:solidFill>
                  <a:srgbClr val="666666"/>
                </a:solidFill>
                <a:latin typeface="Roboto Slab"/>
                <a:ea typeface="Roboto Slab"/>
                <a:cs typeface="Roboto Slab"/>
                <a:sym typeface="Roboto Slab"/>
              </a:rPr>
            </a:br>
            <a:r>
              <a:rPr lang="en-GB" sz="2100">
                <a:solidFill>
                  <a:srgbClr val="666666"/>
                </a:solidFill>
                <a:latin typeface="Roboto Slab"/>
                <a:ea typeface="Roboto Slab"/>
                <a:cs typeface="Roboto Slab"/>
                <a:sym typeface="Roboto Slab"/>
              </a:rPr>
              <a:t>Megtartási arány </a:t>
            </a:r>
            <a:r>
              <a:rPr lang="en-GB">
                <a:solidFill>
                  <a:srgbClr val="666666"/>
                </a:solidFill>
                <a:latin typeface="Roboto"/>
                <a:ea typeface="Roboto"/>
                <a:cs typeface="Roboto"/>
                <a:sym typeface="Roboto"/>
              </a:rPr>
              <a:t>(Retention rate)</a:t>
            </a:r>
            <a:endParaRPr>
              <a:solidFill>
                <a:srgbClr val="666666"/>
              </a:solidFill>
              <a:latin typeface="Roboto"/>
              <a:ea typeface="Roboto"/>
              <a:cs typeface="Roboto"/>
              <a:sym typeface="Roboto"/>
            </a:endParaRPr>
          </a:p>
        </p:txBody>
      </p:sp>
      <p:pic>
        <p:nvPicPr>
          <p:cNvPr id="162" name="Google Shape;162;p25"/>
          <p:cNvPicPr preferRelativeResize="0"/>
          <p:nvPr/>
        </p:nvPicPr>
        <p:blipFill>
          <a:blip r:embed="rId3">
            <a:alphaModFix/>
          </a:blip>
          <a:stretch>
            <a:fillRect/>
          </a:stretch>
        </p:blipFill>
        <p:spPr>
          <a:xfrm>
            <a:off x="152400" y="2439851"/>
            <a:ext cx="8839200" cy="131206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6"/>
        <p:cNvGrpSpPr/>
        <p:nvPr/>
      </p:nvGrpSpPr>
      <p:grpSpPr>
        <a:xfrm>
          <a:off x="0" y="0"/>
          <a:ext cx="0" cy="0"/>
          <a:chOff x="0" y="0"/>
          <a:chExt cx="0" cy="0"/>
        </a:xfrm>
      </p:grpSpPr>
      <p:sp>
        <p:nvSpPr>
          <p:cNvPr id="167" name="Google Shape;167;p26"/>
          <p:cNvSpPr txBox="1"/>
          <p:nvPr/>
        </p:nvSpPr>
        <p:spPr>
          <a:xfrm>
            <a:off x="1114425" y="606151"/>
            <a:ext cx="6915300" cy="99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GB" sz="2400" b="1">
                <a:solidFill>
                  <a:srgbClr val="D35630"/>
                </a:solidFill>
                <a:latin typeface="Roboto Slab"/>
                <a:ea typeface="Roboto Slab"/>
                <a:cs typeface="Roboto Slab"/>
                <a:sym typeface="Roboto Slab"/>
              </a:rPr>
              <a:t>Mit tegyünk?</a:t>
            </a:r>
            <a:r>
              <a:rPr lang="en-GB" sz="2400">
                <a:solidFill>
                  <a:srgbClr val="D35630"/>
                </a:solidFill>
                <a:latin typeface="Roboto Slab"/>
                <a:ea typeface="Roboto Slab"/>
                <a:cs typeface="Roboto Slab"/>
                <a:sym typeface="Roboto Slab"/>
              </a:rPr>
              <a:t/>
            </a:r>
            <a:br>
              <a:rPr lang="en-GB" sz="2400">
                <a:solidFill>
                  <a:srgbClr val="D35630"/>
                </a:solidFill>
                <a:latin typeface="Roboto Slab"/>
                <a:ea typeface="Roboto Slab"/>
                <a:cs typeface="Roboto Slab"/>
                <a:sym typeface="Roboto Slab"/>
              </a:rPr>
            </a:br>
            <a:r>
              <a:rPr lang="en-GB" sz="2100">
                <a:solidFill>
                  <a:srgbClr val="666666"/>
                </a:solidFill>
                <a:latin typeface="Roboto Slab"/>
                <a:ea typeface="Roboto Slab"/>
                <a:cs typeface="Roboto Slab"/>
                <a:sym typeface="Roboto Slab"/>
              </a:rPr>
              <a:t>Megtartási arány </a:t>
            </a:r>
            <a:r>
              <a:rPr lang="en-GB">
                <a:solidFill>
                  <a:srgbClr val="666666"/>
                </a:solidFill>
                <a:latin typeface="Roboto"/>
                <a:ea typeface="Roboto"/>
                <a:cs typeface="Roboto"/>
                <a:sym typeface="Roboto"/>
              </a:rPr>
              <a:t>(Retention rate)</a:t>
            </a:r>
            <a:endParaRPr>
              <a:solidFill>
                <a:srgbClr val="666666"/>
              </a:solidFill>
              <a:latin typeface="Roboto"/>
              <a:ea typeface="Roboto"/>
              <a:cs typeface="Roboto"/>
              <a:sym typeface="Roboto"/>
            </a:endParaRPr>
          </a:p>
        </p:txBody>
      </p:sp>
      <p:pic>
        <p:nvPicPr>
          <p:cNvPr id="168" name="Google Shape;168;p26"/>
          <p:cNvPicPr preferRelativeResize="0"/>
          <p:nvPr/>
        </p:nvPicPr>
        <p:blipFill>
          <a:blip r:embed="rId3">
            <a:alphaModFix/>
          </a:blip>
          <a:stretch>
            <a:fillRect/>
          </a:stretch>
        </p:blipFill>
        <p:spPr>
          <a:xfrm>
            <a:off x="152400" y="2439851"/>
            <a:ext cx="8839200" cy="1312069"/>
          </a:xfrm>
          <a:prstGeom prst="rect">
            <a:avLst/>
          </a:prstGeom>
          <a:noFill/>
          <a:ln>
            <a:noFill/>
          </a:ln>
        </p:spPr>
      </p:pic>
      <p:grpSp>
        <p:nvGrpSpPr>
          <p:cNvPr id="169" name="Google Shape;169;p26"/>
          <p:cNvGrpSpPr/>
          <p:nvPr/>
        </p:nvGrpSpPr>
        <p:grpSpPr>
          <a:xfrm>
            <a:off x="2855885" y="5224924"/>
            <a:ext cx="3249986" cy="995175"/>
            <a:chOff x="5537425" y="2274200"/>
            <a:chExt cx="1475188" cy="746400"/>
          </a:xfrm>
        </p:grpSpPr>
        <p:sp>
          <p:nvSpPr>
            <p:cNvPr id="170" name="Google Shape;170;p26"/>
            <p:cNvSpPr/>
            <p:nvPr/>
          </p:nvSpPr>
          <p:spPr>
            <a:xfrm>
              <a:off x="5537513" y="2274200"/>
              <a:ext cx="1475100" cy="746400"/>
            </a:xfrm>
            <a:prstGeom prst="roundRect">
              <a:avLst>
                <a:gd name="adj" fmla="val 16667"/>
              </a:avLst>
            </a:prstGeom>
            <a:noFill/>
            <a:ln w="19050" cap="flat" cmpd="sng">
              <a:solidFill>
                <a:srgbClr val="D356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6"/>
            <p:cNvSpPr txBox="1"/>
            <p:nvPr/>
          </p:nvSpPr>
          <p:spPr>
            <a:xfrm>
              <a:off x="5537425" y="2275900"/>
              <a:ext cx="1475100" cy="739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a:solidFill>
                    <a:srgbClr val="434343"/>
                  </a:solidFill>
                  <a:latin typeface="Roboto"/>
                  <a:ea typeface="Roboto"/>
                  <a:cs typeface="Roboto"/>
                  <a:sym typeface="Roboto"/>
                </a:rPr>
                <a:t>Push megnyitási arány</a:t>
              </a:r>
              <a:endParaRPr sz="1600">
                <a:solidFill>
                  <a:srgbClr val="434343"/>
                </a:solidFill>
                <a:latin typeface="Roboto"/>
                <a:ea typeface="Roboto"/>
                <a:cs typeface="Roboto"/>
                <a:sym typeface="Roboto"/>
              </a:endParaRPr>
            </a:p>
          </p:txBody>
        </p:sp>
      </p:grpSp>
      <p:grpSp>
        <p:nvGrpSpPr>
          <p:cNvPr id="172" name="Google Shape;172;p26"/>
          <p:cNvGrpSpPr/>
          <p:nvPr/>
        </p:nvGrpSpPr>
        <p:grpSpPr>
          <a:xfrm>
            <a:off x="5648335" y="4671875"/>
            <a:ext cx="2127282" cy="1982092"/>
            <a:chOff x="6629540" y="-327000"/>
            <a:chExt cx="2816100" cy="2724900"/>
          </a:xfrm>
        </p:grpSpPr>
        <p:sp>
          <p:nvSpPr>
            <p:cNvPr id="173" name="Google Shape;173;p26"/>
            <p:cNvSpPr/>
            <p:nvPr/>
          </p:nvSpPr>
          <p:spPr>
            <a:xfrm>
              <a:off x="6744995" y="-327000"/>
              <a:ext cx="2632200" cy="2724900"/>
            </a:xfrm>
            <a:prstGeom prst="ellipse">
              <a:avLst/>
            </a:prstGeom>
            <a:solidFill>
              <a:srgbClr val="4449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6"/>
            <p:cNvSpPr txBox="1"/>
            <p:nvPr/>
          </p:nvSpPr>
          <p:spPr>
            <a:xfrm>
              <a:off x="6629540" y="379914"/>
              <a:ext cx="2816100" cy="1188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000" b="1">
                  <a:solidFill>
                    <a:srgbClr val="FFFFFF"/>
                  </a:solidFill>
                  <a:latin typeface="Roboto Slab"/>
                  <a:ea typeface="Roboto Slab"/>
                  <a:cs typeface="Roboto Slab"/>
                  <a:sym typeface="Roboto Slab"/>
                </a:rPr>
                <a:t>Előrejelző mutató</a:t>
              </a:r>
              <a:endParaRPr sz="2000" b="1">
                <a:solidFill>
                  <a:srgbClr val="FFFFFF"/>
                </a:solidFill>
                <a:latin typeface="Roboto Slab"/>
                <a:ea typeface="Roboto Slab"/>
                <a:cs typeface="Roboto Slab"/>
                <a:sym typeface="Roboto Slab"/>
              </a:endParaRPr>
            </a:p>
            <a:p>
              <a:pPr marL="0" lvl="0" indent="0" algn="ctr" rtl="0">
                <a:spcBef>
                  <a:spcPts val="0"/>
                </a:spcBef>
                <a:spcAft>
                  <a:spcPts val="0"/>
                </a:spcAft>
                <a:buNone/>
              </a:pPr>
              <a:r>
                <a:rPr lang="en-GB">
                  <a:solidFill>
                    <a:srgbClr val="FFFFFF"/>
                  </a:solidFill>
                  <a:latin typeface="Roboto"/>
                  <a:ea typeface="Roboto"/>
                  <a:cs typeface="Roboto"/>
                  <a:sym typeface="Roboto"/>
                </a:rPr>
                <a:t>(Leading  indicator)</a:t>
              </a:r>
              <a:endParaRPr>
                <a:solidFill>
                  <a:srgbClr val="FFFFFF"/>
                </a:solidFill>
                <a:latin typeface="Roboto"/>
                <a:ea typeface="Roboto"/>
                <a:cs typeface="Roboto"/>
                <a:sym typeface="Robot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300"/>
                                        <p:tgtEl>
                                          <p:spTgt spid="1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2"/>
                                        </p:tgtEl>
                                        <p:attrNameLst>
                                          <p:attrName>style.visibility</p:attrName>
                                        </p:attrNameLst>
                                      </p:cBhvr>
                                      <p:to>
                                        <p:strVal val="visible"/>
                                      </p:to>
                                    </p:set>
                                    <p:animEffect transition="in" filter="fade">
                                      <p:cBhvr>
                                        <p:cTn id="12" dur="3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8"/>
        <p:cNvGrpSpPr/>
        <p:nvPr/>
      </p:nvGrpSpPr>
      <p:grpSpPr>
        <a:xfrm>
          <a:off x="0" y="0"/>
          <a:ext cx="0" cy="0"/>
          <a:chOff x="0" y="0"/>
          <a:chExt cx="0" cy="0"/>
        </a:xfrm>
      </p:grpSpPr>
      <p:pic>
        <p:nvPicPr>
          <p:cNvPr id="179" name="Google Shape;179;p27"/>
          <p:cNvPicPr preferRelativeResize="0"/>
          <p:nvPr/>
        </p:nvPicPr>
        <p:blipFill rotWithShape="1">
          <a:blip r:embed="rId3">
            <a:alphaModFix/>
          </a:blip>
          <a:srcRect l="12394" r="12394"/>
          <a:stretch/>
        </p:blipFill>
        <p:spPr>
          <a:xfrm>
            <a:off x="0" y="-50"/>
            <a:ext cx="9143997" cy="6858003"/>
          </a:xfrm>
          <a:prstGeom prst="rect">
            <a:avLst/>
          </a:prstGeom>
          <a:noFill/>
          <a:ln>
            <a:noFill/>
          </a:ln>
        </p:spPr>
      </p:pic>
      <p:sp>
        <p:nvSpPr>
          <p:cNvPr id="180" name="Google Shape;180;p27"/>
          <p:cNvSpPr txBox="1"/>
          <p:nvPr/>
        </p:nvSpPr>
        <p:spPr>
          <a:xfrm>
            <a:off x="866550" y="956667"/>
            <a:ext cx="7410900" cy="5160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600"/>
              </a:spcBef>
              <a:spcAft>
                <a:spcPts val="0"/>
              </a:spcAft>
              <a:buNone/>
            </a:pPr>
            <a:r>
              <a:rPr lang="en-GB" sz="3000" b="1">
                <a:solidFill>
                  <a:srgbClr val="FFFFFF"/>
                </a:solidFill>
                <a:latin typeface="Roboto Slab"/>
                <a:ea typeface="Roboto Slab"/>
                <a:cs typeface="Roboto Slab"/>
                <a:sym typeface="Roboto Slab"/>
              </a:rPr>
              <a:t>Ne feature-öket gyártsunk, hanem eredményeket célozzunk meg</a:t>
            </a:r>
            <a:endParaRPr sz="3000">
              <a:solidFill>
                <a:srgbClr val="FFFFFF"/>
              </a:solidFill>
              <a:latin typeface="Roboto Slab Light"/>
              <a:ea typeface="Roboto Slab Light"/>
              <a:cs typeface="Roboto Slab Light"/>
              <a:sym typeface="Roboto Slab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4"/>
        <p:cNvGrpSpPr/>
        <p:nvPr/>
      </p:nvGrpSpPr>
      <p:grpSpPr>
        <a:xfrm>
          <a:off x="0" y="0"/>
          <a:ext cx="0" cy="0"/>
          <a:chOff x="0" y="0"/>
          <a:chExt cx="0" cy="0"/>
        </a:xfrm>
      </p:grpSpPr>
      <p:pic>
        <p:nvPicPr>
          <p:cNvPr id="185" name="Google Shape;185;p28"/>
          <p:cNvPicPr preferRelativeResize="0"/>
          <p:nvPr/>
        </p:nvPicPr>
        <p:blipFill rotWithShape="1">
          <a:blip r:embed="rId3">
            <a:alphaModFix/>
          </a:blip>
          <a:srcRect r="24986"/>
          <a:stretch/>
        </p:blipFill>
        <p:spPr>
          <a:xfrm>
            <a:off x="-25" y="25"/>
            <a:ext cx="9143996" cy="6857998"/>
          </a:xfrm>
          <a:prstGeom prst="rect">
            <a:avLst/>
          </a:prstGeom>
          <a:noFill/>
          <a:ln>
            <a:noFill/>
          </a:ln>
        </p:spPr>
      </p:pic>
      <p:sp>
        <p:nvSpPr>
          <p:cNvPr id="186" name="Google Shape;186;p28"/>
          <p:cNvSpPr txBox="1"/>
          <p:nvPr/>
        </p:nvSpPr>
        <p:spPr>
          <a:xfrm>
            <a:off x="254100" y="1960200"/>
            <a:ext cx="8635800" cy="217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9000" b="1">
                <a:solidFill>
                  <a:srgbClr val="D35630"/>
                </a:solidFill>
                <a:latin typeface="Roboto Slab"/>
                <a:ea typeface="Roboto Slab"/>
                <a:cs typeface="Roboto Slab"/>
                <a:sym typeface="Roboto Slab"/>
              </a:rPr>
              <a:t> </a:t>
            </a:r>
            <a:endParaRPr sz="4800">
              <a:solidFill>
                <a:srgbClr val="FFFFFF"/>
              </a:solidFill>
              <a:latin typeface="Roboto Slab"/>
              <a:ea typeface="Roboto Slab"/>
              <a:cs typeface="Roboto Slab"/>
              <a:sym typeface="Roboto Slab"/>
            </a:endParaRPr>
          </a:p>
          <a:p>
            <a:pPr marL="0" lvl="0" indent="0" algn="ctr" rtl="0">
              <a:spcBef>
                <a:spcPts val="0"/>
              </a:spcBef>
              <a:spcAft>
                <a:spcPts val="0"/>
              </a:spcAft>
              <a:buNone/>
            </a:pPr>
            <a:r>
              <a:rPr lang="en-GB" sz="3600">
                <a:solidFill>
                  <a:srgbClr val="FFFFFF"/>
                </a:solidFill>
                <a:latin typeface="Roboto Slab"/>
                <a:ea typeface="Roboto Slab"/>
                <a:cs typeface="Roboto Slab"/>
                <a:sym typeface="Roboto Slab"/>
              </a:rPr>
              <a:t>Ötletekből hipotézisek</a:t>
            </a:r>
            <a:endParaRPr sz="3600">
              <a:solidFill>
                <a:srgbClr val="FFFFFF"/>
              </a:solidFill>
              <a:latin typeface="Roboto Slab"/>
              <a:ea typeface="Roboto Slab"/>
              <a:cs typeface="Roboto Slab"/>
              <a:sym typeface="Roboto Slab"/>
            </a:endParaRPr>
          </a:p>
        </p:txBody>
      </p:sp>
      <p:pic>
        <p:nvPicPr>
          <p:cNvPr id="187" name="Google Shape;187;p28"/>
          <p:cNvPicPr preferRelativeResize="0"/>
          <p:nvPr/>
        </p:nvPicPr>
        <p:blipFill>
          <a:blip r:embed="rId4">
            <a:alphaModFix/>
          </a:blip>
          <a:stretch>
            <a:fillRect/>
          </a:stretch>
        </p:blipFill>
        <p:spPr>
          <a:xfrm>
            <a:off x="3962375" y="1888250"/>
            <a:ext cx="1219200" cy="1219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1"/>
        <p:cNvGrpSpPr/>
        <p:nvPr/>
      </p:nvGrpSpPr>
      <p:grpSpPr>
        <a:xfrm>
          <a:off x="0" y="0"/>
          <a:ext cx="0" cy="0"/>
          <a:chOff x="0" y="0"/>
          <a:chExt cx="0" cy="0"/>
        </a:xfrm>
      </p:grpSpPr>
      <p:sp>
        <p:nvSpPr>
          <p:cNvPr id="192" name="Google Shape;192;p29"/>
          <p:cNvSpPr txBox="1"/>
          <p:nvPr/>
        </p:nvSpPr>
        <p:spPr>
          <a:xfrm>
            <a:off x="2590375" y="357951"/>
            <a:ext cx="6915300" cy="99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GB" sz="2400" b="1">
                <a:solidFill>
                  <a:srgbClr val="D35630"/>
                </a:solidFill>
                <a:latin typeface="Roboto Slab"/>
                <a:ea typeface="Roboto Slab"/>
                <a:cs typeface="Roboto Slab"/>
                <a:sym typeface="Roboto Slab"/>
              </a:rPr>
              <a:t>Mindeközben a tudományban...</a:t>
            </a:r>
            <a:endParaRPr sz="2400" b="1">
              <a:solidFill>
                <a:srgbClr val="D35630"/>
              </a:solidFill>
              <a:latin typeface="Roboto Slab"/>
              <a:ea typeface="Roboto Slab"/>
              <a:cs typeface="Roboto Slab"/>
              <a:sym typeface="Roboto Slab"/>
            </a:endParaRPr>
          </a:p>
        </p:txBody>
      </p:sp>
      <p:pic>
        <p:nvPicPr>
          <p:cNvPr id="193" name="Google Shape;193;p29"/>
          <p:cNvPicPr preferRelativeResize="0"/>
          <p:nvPr/>
        </p:nvPicPr>
        <p:blipFill rotWithShape="1">
          <a:blip r:embed="rId3">
            <a:alphaModFix/>
          </a:blip>
          <a:srcRect l="28415" r="10411"/>
          <a:stretch/>
        </p:blipFill>
        <p:spPr>
          <a:xfrm>
            <a:off x="0" y="0"/>
            <a:ext cx="3434825" cy="6858000"/>
          </a:xfrm>
          <a:prstGeom prst="rect">
            <a:avLst/>
          </a:prstGeom>
          <a:noFill/>
          <a:ln>
            <a:noFill/>
          </a:ln>
        </p:spPr>
      </p:pic>
      <p:sp>
        <p:nvSpPr>
          <p:cNvPr id="194" name="Google Shape;194;p29"/>
          <p:cNvSpPr txBox="1"/>
          <p:nvPr/>
        </p:nvSpPr>
        <p:spPr>
          <a:xfrm>
            <a:off x="3758950" y="1915033"/>
            <a:ext cx="5172600" cy="35040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600"/>
              </a:spcBef>
              <a:spcAft>
                <a:spcPts val="0"/>
              </a:spcAft>
              <a:buNone/>
            </a:pPr>
            <a:r>
              <a:rPr lang="en-GB" sz="1800">
                <a:solidFill>
                  <a:srgbClr val="434343"/>
                </a:solidFill>
                <a:latin typeface="Roboto Slab"/>
                <a:ea typeface="Roboto Slab"/>
                <a:cs typeface="Roboto Slab"/>
                <a:sym typeface="Roboto Slab"/>
              </a:rPr>
              <a:t>„Nem számít, milyen szép az ötletünk. </a:t>
            </a:r>
            <a:br>
              <a:rPr lang="en-GB" sz="1800">
                <a:solidFill>
                  <a:srgbClr val="434343"/>
                </a:solidFill>
                <a:latin typeface="Roboto Slab"/>
                <a:ea typeface="Roboto Slab"/>
                <a:cs typeface="Roboto Slab"/>
                <a:sym typeface="Roboto Slab"/>
              </a:rPr>
            </a:br>
            <a:r>
              <a:rPr lang="en-GB" sz="1800">
                <a:solidFill>
                  <a:srgbClr val="434343"/>
                </a:solidFill>
                <a:latin typeface="Roboto Slab"/>
                <a:ea typeface="Roboto Slab"/>
                <a:cs typeface="Roboto Slab"/>
                <a:sym typeface="Roboto Slab"/>
              </a:rPr>
              <a:t>Nem számít, milyen okosak vagyunk, </a:t>
            </a:r>
            <a:br>
              <a:rPr lang="en-GB" sz="1800">
                <a:solidFill>
                  <a:srgbClr val="434343"/>
                </a:solidFill>
                <a:latin typeface="Roboto Slab"/>
                <a:ea typeface="Roboto Slab"/>
                <a:cs typeface="Roboto Slab"/>
                <a:sym typeface="Roboto Slab"/>
              </a:rPr>
            </a:br>
            <a:r>
              <a:rPr lang="en-GB" sz="1800">
                <a:solidFill>
                  <a:srgbClr val="434343"/>
                </a:solidFill>
                <a:latin typeface="Roboto Slab"/>
                <a:ea typeface="Roboto Slab"/>
                <a:cs typeface="Roboto Slab"/>
                <a:sym typeface="Roboto Slab"/>
              </a:rPr>
              <a:t>kié volt az ötlet, vagy őt hogy hívják </a:t>
            </a:r>
            <a:br>
              <a:rPr lang="en-GB" sz="1800">
                <a:solidFill>
                  <a:srgbClr val="434343"/>
                </a:solidFill>
                <a:latin typeface="Roboto Slab"/>
                <a:ea typeface="Roboto Slab"/>
                <a:cs typeface="Roboto Slab"/>
                <a:sym typeface="Roboto Slab"/>
              </a:rPr>
            </a:br>
            <a:r>
              <a:rPr lang="en-GB" sz="1800">
                <a:solidFill>
                  <a:srgbClr val="434343"/>
                </a:solidFill>
                <a:latin typeface="Roboto Slab"/>
                <a:ea typeface="Roboto Slab"/>
                <a:cs typeface="Roboto Slab"/>
                <a:sym typeface="Roboto Slab"/>
              </a:rPr>
              <a:t>- ha ellentmond a kísérleteknek, akkor hibás.”</a:t>
            </a:r>
            <a:endParaRPr sz="1800">
              <a:solidFill>
                <a:srgbClr val="434343"/>
              </a:solidFill>
              <a:latin typeface="Roboto Slab"/>
              <a:ea typeface="Roboto Slab"/>
              <a:cs typeface="Roboto Slab"/>
              <a:sym typeface="Roboto Slab"/>
            </a:endParaRPr>
          </a:p>
        </p:txBody>
      </p:sp>
      <p:sp>
        <p:nvSpPr>
          <p:cNvPr id="195" name="Google Shape;195;p29"/>
          <p:cNvSpPr txBox="1"/>
          <p:nvPr/>
        </p:nvSpPr>
        <p:spPr>
          <a:xfrm>
            <a:off x="2590375" y="5903150"/>
            <a:ext cx="5788200" cy="842700"/>
          </a:xfrm>
          <a:prstGeom prst="rect">
            <a:avLst/>
          </a:prstGeom>
          <a:noFill/>
          <a:ln>
            <a:noFill/>
          </a:ln>
        </p:spPr>
        <p:txBody>
          <a:bodyPr spcFirstLastPara="1" wrap="square" lIns="91425" tIns="91425" rIns="91425" bIns="91425" anchor="t" anchorCtr="0">
            <a:noAutofit/>
          </a:bodyPr>
          <a:lstStyle/>
          <a:p>
            <a:pPr marL="457200" lvl="0" indent="0" algn="ctr" rtl="0">
              <a:spcBef>
                <a:spcPts val="0"/>
              </a:spcBef>
              <a:spcAft>
                <a:spcPts val="0"/>
              </a:spcAft>
              <a:buNone/>
            </a:pPr>
            <a:r>
              <a:rPr lang="en-GB" i="1">
                <a:solidFill>
                  <a:srgbClr val="666666"/>
                </a:solidFill>
                <a:latin typeface="Roboto"/>
                <a:ea typeface="Roboto"/>
                <a:cs typeface="Roboto"/>
                <a:sym typeface="Roboto"/>
              </a:rPr>
              <a:t>Richard Feynman, a Cornell egyetemen 1964-ben</a:t>
            </a:r>
            <a:endParaRPr i="1">
              <a:solidFill>
                <a:srgbClr val="666666"/>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fade">
                                      <p:cBhvr>
                                        <p:cTn id="7" dur="3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
        <p:cNvGrpSpPr/>
        <p:nvPr/>
      </p:nvGrpSpPr>
      <p:grpSpPr>
        <a:xfrm>
          <a:off x="0" y="0"/>
          <a:ext cx="0" cy="0"/>
          <a:chOff x="0" y="0"/>
          <a:chExt cx="0" cy="0"/>
        </a:xfrm>
      </p:grpSpPr>
      <p:pic>
        <p:nvPicPr>
          <p:cNvPr id="200" name="Google Shape;200;p30"/>
          <p:cNvPicPr preferRelativeResize="0"/>
          <p:nvPr/>
        </p:nvPicPr>
        <p:blipFill rotWithShape="1">
          <a:blip r:embed="rId3">
            <a:alphaModFix/>
          </a:blip>
          <a:srcRect l="12394" r="12394"/>
          <a:stretch/>
        </p:blipFill>
        <p:spPr>
          <a:xfrm>
            <a:off x="0" y="-50"/>
            <a:ext cx="9143997" cy="6858003"/>
          </a:xfrm>
          <a:prstGeom prst="rect">
            <a:avLst/>
          </a:prstGeom>
          <a:noFill/>
          <a:ln>
            <a:noFill/>
          </a:ln>
        </p:spPr>
      </p:pic>
      <p:sp>
        <p:nvSpPr>
          <p:cNvPr id="201" name="Google Shape;201;p30"/>
          <p:cNvSpPr txBox="1"/>
          <p:nvPr/>
        </p:nvSpPr>
        <p:spPr>
          <a:xfrm>
            <a:off x="1179000" y="1389000"/>
            <a:ext cx="6786000" cy="4419600"/>
          </a:xfrm>
          <a:prstGeom prst="rect">
            <a:avLst/>
          </a:prstGeom>
          <a:noFill/>
          <a:ln>
            <a:noFill/>
          </a:ln>
        </p:spPr>
        <p:txBody>
          <a:bodyPr spcFirstLastPara="1" wrap="square" lIns="91425" tIns="91425" rIns="91425" bIns="91425" anchor="ctr" anchorCtr="0">
            <a:noAutofit/>
          </a:bodyPr>
          <a:lstStyle/>
          <a:p>
            <a:pPr marL="0" lvl="0" indent="0" algn="ctr" rtl="0">
              <a:lnSpc>
                <a:spcPct val="114000"/>
              </a:lnSpc>
              <a:spcBef>
                <a:spcPts val="600"/>
              </a:spcBef>
              <a:spcAft>
                <a:spcPts val="1600"/>
              </a:spcAft>
              <a:buNone/>
            </a:pPr>
            <a:r>
              <a:rPr lang="en-GB" sz="3000" b="1">
                <a:solidFill>
                  <a:srgbClr val="FFFFFF"/>
                </a:solidFill>
                <a:latin typeface="Roboto Slab"/>
                <a:ea typeface="Roboto Slab"/>
                <a:cs typeface="Roboto Slab"/>
                <a:sym typeface="Roboto Slab"/>
              </a:rPr>
              <a:t>A hipotézis</a:t>
            </a:r>
            <a:r>
              <a:rPr lang="en-GB" sz="3000">
                <a:solidFill>
                  <a:srgbClr val="FFFFFF"/>
                </a:solidFill>
                <a:latin typeface="Roboto Slab Light"/>
                <a:ea typeface="Roboto Slab Light"/>
                <a:cs typeface="Roboto Slab Light"/>
                <a:sym typeface="Roboto Slab Light"/>
              </a:rPr>
              <a:t> </a:t>
            </a:r>
            <a:r>
              <a:rPr lang="en-GB" sz="3000" b="1">
                <a:solidFill>
                  <a:srgbClr val="FFFFFF"/>
                </a:solidFill>
                <a:latin typeface="Roboto Slab"/>
                <a:ea typeface="Roboto Slab"/>
                <a:cs typeface="Roboto Slab"/>
                <a:sym typeface="Roboto Slab"/>
              </a:rPr>
              <a:t>s</a:t>
            </a:r>
            <a:r>
              <a:rPr lang="en-GB" sz="3000" b="1">
                <a:solidFill>
                  <a:schemeClr val="lt1"/>
                </a:solidFill>
                <a:latin typeface="Roboto Slab"/>
                <a:ea typeface="Roboto Slab"/>
                <a:cs typeface="Roboto Slab"/>
                <a:sym typeface="Roboto Slab"/>
              </a:rPr>
              <a:t>egít egy lapra kerülni</a:t>
            </a:r>
            <a:endParaRPr sz="3000">
              <a:solidFill>
                <a:srgbClr val="FFFFFF"/>
              </a:solidFill>
              <a:latin typeface="Roboto Slab Light"/>
              <a:ea typeface="Roboto Slab Light"/>
              <a:cs typeface="Roboto Slab Light"/>
              <a:sym typeface="Roboto Slab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5"/>
        <p:cNvGrpSpPr/>
        <p:nvPr/>
      </p:nvGrpSpPr>
      <p:grpSpPr>
        <a:xfrm>
          <a:off x="0" y="0"/>
          <a:ext cx="0" cy="0"/>
          <a:chOff x="0" y="0"/>
          <a:chExt cx="0" cy="0"/>
        </a:xfrm>
      </p:grpSpPr>
      <p:sp>
        <p:nvSpPr>
          <p:cNvPr id="206" name="Google Shape;206;p31"/>
          <p:cNvSpPr txBox="1"/>
          <p:nvPr/>
        </p:nvSpPr>
        <p:spPr>
          <a:xfrm>
            <a:off x="1114425" y="301351"/>
            <a:ext cx="6915300" cy="99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GB" sz="2100">
                <a:solidFill>
                  <a:srgbClr val="666666"/>
                </a:solidFill>
                <a:latin typeface="Roboto Slab"/>
                <a:ea typeface="Roboto Slab"/>
                <a:cs typeface="Roboto Slab"/>
                <a:sym typeface="Roboto Slab"/>
              </a:rPr>
              <a:t>Hipotézis</a:t>
            </a:r>
            <a:endParaRPr sz="2100">
              <a:solidFill>
                <a:srgbClr val="666666"/>
              </a:solidFill>
              <a:latin typeface="Roboto Slab"/>
              <a:ea typeface="Roboto Slab"/>
              <a:cs typeface="Roboto Slab"/>
              <a:sym typeface="Roboto Slab"/>
            </a:endParaRPr>
          </a:p>
        </p:txBody>
      </p:sp>
      <p:sp>
        <p:nvSpPr>
          <p:cNvPr id="207" name="Google Shape;207;p31"/>
          <p:cNvSpPr txBox="1"/>
          <p:nvPr/>
        </p:nvSpPr>
        <p:spPr>
          <a:xfrm>
            <a:off x="576450" y="1897200"/>
            <a:ext cx="7986600" cy="42624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sz="2200" b="1">
                <a:solidFill>
                  <a:srgbClr val="434343"/>
                </a:solidFill>
                <a:latin typeface="Roboto Slab"/>
                <a:ea typeface="Roboto Slab"/>
                <a:cs typeface="Roboto Slab"/>
                <a:sym typeface="Roboto Slab"/>
              </a:rPr>
              <a:t>Azt gondoljuk:</a:t>
            </a:r>
            <a:endParaRPr sz="2200" b="1">
              <a:solidFill>
                <a:srgbClr val="434343"/>
              </a:solidFill>
              <a:latin typeface="Roboto Slab"/>
              <a:ea typeface="Roboto Slab"/>
              <a:cs typeface="Roboto Slab"/>
              <a:sym typeface="Roboto Slab"/>
            </a:endParaRPr>
          </a:p>
          <a:p>
            <a:pPr marL="0" lvl="0" indent="0" algn="l" rtl="0">
              <a:lnSpc>
                <a:spcPct val="150000"/>
              </a:lnSpc>
              <a:spcBef>
                <a:spcPts val="0"/>
              </a:spcBef>
              <a:spcAft>
                <a:spcPts val="0"/>
              </a:spcAft>
              <a:buNone/>
            </a:pPr>
            <a:r>
              <a:rPr lang="en-GB" sz="2200" b="1">
                <a:solidFill>
                  <a:srgbClr val="D35630"/>
                </a:solidFill>
                <a:latin typeface="Roboto Slab"/>
                <a:ea typeface="Roboto Slab"/>
                <a:cs typeface="Roboto Slab"/>
                <a:sym typeface="Roboto Slab"/>
              </a:rPr>
              <a:t>[felhasználói csoportnak]  </a:t>
            </a:r>
            <a:endParaRPr sz="2200" b="1">
              <a:solidFill>
                <a:srgbClr val="D35630"/>
              </a:solidFill>
              <a:latin typeface="Roboto Slab"/>
              <a:ea typeface="Roboto Slab"/>
              <a:cs typeface="Roboto Slab"/>
              <a:sym typeface="Roboto Slab"/>
            </a:endParaRPr>
          </a:p>
          <a:p>
            <a:pPr marL="0" lvl="0" indent="0" algn="l" rtl="0">
              <a:lnSpc>
                <a:spcPct val="150000"/>
              </a:lnSpc>
              <a:spcBef>
                <a:spcPts val="0"/>
              </a:spcBef>
              <a:spcAft>
                <a:spcPts val="0"/>
              </a:spcAft>
              <a:buNone/>
            </a:pPr>
            <a:r>
              <a:rPr lang="en-GB" sz="2200" b="1">
                <a:solidFill>
                  <a:srgbClr val="D35630"/>
                </a:solidFill>
                <a:latin typeface="Roboto Slab"/>
                <a:ea typeface="Roboto Slab"/>
                <a:cs typeface="Roboto Slab"/>
                <a:sym typeface="Roboto Slab"/>
              </a:rPr>
              <a:t>[így változik a viselkedése] </a:t>
            </a:r>
            <a:endParaRPr sz="2200" b="1">
              <a:solidFill>
                <a:srgbClr val="D35630"/>
              </a:solidFill>
              <a:latin typeface="Roboto Slab"/>
              <a:ea typeface="Roboto Slab"/>
              <a:cs typeface="Roboto Slab"/>
              <a:sym typeface="Roboto Slab"/>
            </a:endParaRPr>
          </a:p>
          <a:p>
            <a:pPr marL="0" lvl="0" indent="0" algn="l" rtl="0">
              <a:lnSpc>
                <a:spcPct val="150000"/>
              </a:lnSpc>
              <a:spcBef>
                <a:spcPts val="0"/>
              </a:spcBef>
              <a:spcAft>
                <a:spcPts val="0"/>
              </a:spcAft>
              <a:buNone/>
            </a:pPr>
            <a:r>
              <a:rPr lang="en-GB" sz="2200" b="1">
                <a:solidFill>
                  <a:srgbClr val="434343"/>
                </a:solidFill>
                <a:latin typeface="Roboto Slab"/>
                <a:ea typeface="Roboto Slab"/>
                <a:cs typeface="Roboto Slab"/>
                <a:sym typeface="Roboto Slab"/>
              </a:rPr>
              <a:t>akkor, ha </a:t>
            </a:r>
            <a:r>
              <a:rPr lang="en-GB" sz="2200" b="1">
                <a:solidFill>
                  <a:srgbClr val="D35630"/>
                </a:solidFill>
                <a:latin typeface="Roboto Slab"/>
                <a:ea typeface="Roboto Slab"/>
                <a:cs typeface="Roboto Slab"/>
                <a:sym typeface="Roboto Slab"/>
              </a:rPr>
              <a:t>[megoldás / feature]</a:t>
            </a:r>
            <a:r>
              <a:rPr lang="en-GB" sz="2200" b="1">
                <a:solidFill>
                  <a:srgbClr val="434343"/>
                </a:solidFill>
                <a:latin typeface="Roboto Slab"/>
                <a:ea typeface="Roboto Slab"/>
                <a:cs typeface="Roboto Slab"/>
                <a:sym typeface="Roboto Slab"/>
              </a:rPr>
              <a:t>, </a:t>
            </a:r>
            <a:endParaRPr sz="2200" b="1">
              <a:solidFill>
                <a:srgbClr val="434343"/>
              </a:solidFill>
              <a:latin typeface="Roboto Slab"/>
              <a:ea typeface="Roboto Slab"/>
              <a:cs typeface="Roboto Slab"/>
              <a:sym typeface="Roboto Slab"/>
            </a:endParaRPr>
          </a:p>
          <a:p>
            <a:pPr marL="0" lvl="0" indent="0" algn="l" rtl="0">
              <a:lnSpc>
                <a:spcPct val="150000"/>
              </a:lnSpc>
              <a:spcBef>
                <a:spcPts val="0"/>
              </a:spcBef>
              <a:spcAft>
                <a:spcPts val="0"/>
              </a:spcAft>
              <a:buClr>
                <a:schemeClr val="dk1"/>
              </a:buClr>
              <a:buSzPts val="1100"/>
              <a:buFont typeface="Arial"/>
              <a:buNone/>
            </a:pPr>
            <a:r>
              <a:rPr lang="en-GB" sz="2200" b="1">
                <a:solidFill>
                  <a:srgbClr val="434343"/>
                </a:solidFill>
                <a:latin typeface="Roboto Slab"/>
                <a:ea typeface="Roboto Slab"/>
                <a:cs typeface="Roboto Slab"/>
                <a:sym typeface="Roboto Slab"/>
              </a:rPr>
              <a:t>azáltal, hogy sikeresen </a:t>
            </a:r>
            <a:r>
              <a:rPr lang="en-GB" sz="2200" b="1">
                <a:solidFill>
                  <a:srgbClr val="D35630"/>
                </a:solidFill>
                <a:latin typeface="Roboto Slab"/>
                <a:ea typeface="Roboto Slab"/>
                <a:cs typeface="Roboto Slab"/>
                <a:sym typeface="Roboto Slab"/>
              </a:rPr>
              <a:t>[elérik ezt a felhasználói értéket]</a:t>
            </a:r>
            <a:r>
              <a:rPr lang="en-GB" sz="2200" b="1">
                <a:solidFill>
                  <a:srgbClr val="434343"/>
                </a:solidFill>
                <a:latin typeface="Roboto Slab"/>
                <a:ea typeface="Roboto Slab"/>
                <a:cs typeface="Roboto Slab"/>
                <a:sym typeface="Roboto Slab"/>
              </a:rPr>
              <a:t>.</a:t>
            </a:r>
            <a:endParaRPr sz="2200" b="1">
              <a:solidFill>
                <a:srgbClr val="434343"/>
              </a:solidFill>
              <a:latin typeface="Roboto Slab"/>
              <a:ea typeface="Roboto Slab"/>
              <a:cs typeface="Roboto Slab"/>
              <a:sym typeface="Roboto Slab"/>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fade">
                                      <p:cBhvr>
                                        <p:cTn id="7" dur="300"/>
                                        <p:tgtEl>
                                          <p:spTgt spid="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5"/>
        <p:cNvGrpSpPr/>
        <p:nvPr/>
      </p:nvGrpSpPr>
      <p:grpSpPr>
        <a:xfrm>
          <a:off x="0" y="0"/>
          <a:ext cx="0" cy="0"/>
          <a:chOff x="0" y="0"/>
          <a:chExt cx="0" cy="0"/>
        </a:xfrm>
      </p:grpSpPr>
      <p:pic>
        <p:nvPicPr>
          <p:cNvPr id="66" name="Google Shape;66;p14" title="Charlie és a csokigyár">
            <a:hlinkClick r:id="rId3"/>
          </p:cNvPr>
          <p:cNvPicPr preferRelativeResize="0"/>
          <p:nvPr/>
        </p:nvPicPr>
        <p:blipFill>
          <a:blip r:embed="rId4">
            <a:alphaModFix/>
          </a:blip>
          <a:stretch>
            <a:fillRect/>
          </a:stretch>
        </p:blipFill>
        <p:spPr>
          <a:xfrm>
            <a:off x="0" y="8500"/>
            <a:ext cx="9144000" cy="68580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1"/>
        <p:cNvGrpSpPr/>
        <p:nvPr/>
      </p:nvGrpSpPr>
      <p:grpSpPr>
        <a:xfrm>
          <a:off x="0" y="0"/>
          <a:ext cx="0" cy="0"/>
          <a:chOff x="0" y="0"/>
          <a:chExt cx="0" cy="0"/>
        </a:xfrm>
      </p:grpSpPr>
      <p:sp>
        <p:nvSpPr>
          <p:cNvPr id="212" name="Google Shape;212;p32"/>
          <p:cNvSpPr txBox="1"/>
          <p:nvPr/>
        </p:nvSpPr>
        <p:spPr>
          <a:xfrm>
            <a:off x="1114425" y="301351"/>
            <a:ext cx="6915300" cy="99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GB" sz="2100">
                <a:solidFill>
                  <a:srgbClr val="666666"/>
                </a:solidFill>
                <a:latin typeface="Roboto Slab"/>
                <a:ea typeface="Roboto Slab"/>
                <a:cs typeface="Roboto Slab"/>
                <a:sym typeface="Roboto Slab"/>
              </a:rPr>
              <a:t>Hipotézis</a:t>
            </a:r>
            <a:endParaRPr sz="2100">
              <a:solidFill>
                <a:srgbClr val="666666"/>
              </a:solidFill>
              <a:latin typeface="Roboto Slab"/>
              <a:ea typeface="Roboto Slab"/>
              <a:cs typeface="Roboto Slab"/>
              <a:sym typeface="Roboto Slab"/>
            </a:endParaRPr>
          </a:p>
        </p:txBody>
      </p:sp>
      <p:sp>
        <p:nvSpPr>
          <p:cNvPr id="213" name="Google Shape;213;p32"/>
          <p:cNvSpPr txBox="1"/>
          <p:nvPr/>
        </p:nvSpPr>
        <p:spPr>
          <a:xfrm>
            <a:off x="576450" y="1897200"/>
            <a:ext cx="7986600" cy="42624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sz="2200" b="1">
                <a:solidFill>
                  <a:srgbClr val="434343"/>
                </a:solidFill>
                <a:latin typeface="Roboto Slab"/>
                <a:ea typeface="Roboto Slab"/>
                <a:cs typeface="Roboto Slab"/>
                <a:sym typeface="Roboto Slab"/>
              </a:rPr>
              <a:t>Azt gondoljuk:</a:t>
            </a:r>
            <a:endParaRPr sz="2200" b="1">
              <a:solidFill>
                <a:srgbClr val="434343"/>
              </a:solidFill>
              <a:latin typeface="Roboto Slab"/>
              <a:ea typeface="Roboto Slab"/>
              <a:cs typeface="Roboto Slab"/>
              <a:sym typeface="Roboto Slab"/>
            </a:endParaRPr>
          </a:p>
          <a:p>
            <a:pPr marL="0" lvl="0" indent="0" algn="l" rtl="0">
              <a:lnSpc>
                <a:spcPct val="150000"/>
              </a:lnSpc>
              <a:spcBef>
                <a:spcPts val="0"/>
              </a:spcBef>
              <a:spcAft>
                <a:spcPts val="0"/>
              </a:spcAft>
              <a:buNone/>
            </a:pPr>
            <a:r>
              <a:rPr lang="en-GB" sz="2200" b="1">
                <a:solidFill>
                  <a:srgbClr val="D35630"/>
                </a:solidFill>
                <a:latin typeface="Roboto Slab"/>
                <a:ea typeface="Roboto Slab"/>
                <a:cs typeface="Roboto Slab"/>
                <a:sym typeface="Roboto Slab"/>
              </a:rPr>
              <a:t>az appot először megnyitó felhasználók  </a:t>
            </a:r>
            <a:endParaRPr sz="2200" b="1">
              <a:solidFill>
                <a:srgbClr val="D35630"/>
              </a:solidFill>
              <a:latin typeface="Roboto Slab"/>
              <a:ea typeface="Roboto Slab"/>
              <a:cs typeface="Roboto Slab"/>
              <a:sym typeface="Roboto Slab"/>
            </a:endParaRPr>
          </a:p>
          <a:p>
            <a:pPr marL="0" lvl="0" indent="0" algn="l" rtl="0">
              <a:lnSpc>
                <a:spcPct val="150000"/>
              </a:lnSpc>
              <a:spcBef>
                <a:spcPts val="0"/>
              </a:spcBef>
              <a:spcAft>
                <a:spcPts val="0"/>
              </a:spcAft>
              <a:buNone/>
            </a:pPr>
            <a:r>
              <a:rPr lang="en-GB" sz="2200" b="1">
                <a:solidFill>
                  <a:srgbClr val="D35630"/>
                </a:solidFill>
                <a:latin typeface="Roboto Slab"/>
                <a:ea typeface="Roboto Slab"/>
                <a:cs typeface="Roboto Slab"/>
                <a:sym typeface="Roboto Slab"/>
              </a:rPr>
              <a:t>magasabb része fog elindítani egy keresést </a:t>
            </a:r>
            <a:endParaRPr sz="2200" b="1">
              <a:solidFill>
                <a:srgbClr val="D35630"/>
              </a:solidFill>
              <a:latin typeface="Roboto Slab"/>
              <a:ea typeface="Roboto Slab"/>
              <a:cs typeface="Roboto Slab"/>
              <a:sym typeface="Roboto Slab"/>
            </a:endParaRPr>
          </a:p>
          <a:p>
            <a:pPr marL="0" lvl="0" indent="0" algn="l" rtl="0">
              <a:lnSpc>
                <a:spcPct val="150000"/>
              </a:lnSpc>
              <a:spcBef>
                <a:spcPts val="0"/>
              </a:spcBef>
              <a:spcAft>
                <a:spcPts val="0"/>
              </a:spcAft>
              <a:buNone/>
            </a:pPr>
            <a:r>
              <a:rPr lang="en-GB" sz="2200" b="1">
                <a:solidFill>
                  <a:srgbClr val="434343"/>
                </a:solidFill>
                <a:latin typeface="Roboto Slab"/>
                <a:ea typeface="Roboto Slab"/>
                <a:cs typeface="Roboto Slab"/>
                <a:sym typeface="Roboto Slab"/>
              </a:rPr>
              <a:t>akkor, ha </a:t>
            </a:r>
            <a:r>
              <a:rPr lang="en-GB" sz="2200" b="1">
                <a:solidFill>
                  <a:srgbClr val="D35630"/>
                </a:solidFill>
                <a:latin typeface="Roboto Slab"/>
                <a:ea typeface="Roboto Slab"/>
                <a:cs typeface="Roboto Slab"/>
                <a:sym typeface="Roboto Slab"/>
              </a:rPr>
              <a:t>ehhez nem kell bejelentkezniük</a:t>
            </a:r>
            <a:r>
              <a:rPr lang="en-GB" sz="2200" b="1">
                <a:solidFill>
                  <a:srgbClr val="434343"/>
                </a:solidFill>
                <a:latin typeface="Roboto Slab"/>
                <a:ea typeface="Roboto Slab"/>
                <a:cs typeface="Roboto Slab"/>
                <a:sym typeface="Roboto Slab"/>
              </a:rPr>
              <a:t>, </a:t>
            </a:r>
            <a:endParaRPr sz="2200" b="1">
              <a:solidFill>
                <a:srgbClr val="434343"/>
              </a:solidFill>
              <a:latin typeface="Roboto Slab"/>
              <a:ea typeface="Roboto Slab"/>
              <a:cs typeface="Roboto Slab"/>
              <a:sym typeface="Roboto Slab"/>
            </a:endParaRPr>
          </a:p>
          <a:p>
            <a:pPr marL="0" lvl="0" indent="0" algn="l" rtl="0">
              <a:lnSpc>
                <a:spcPct val="150000"/>
              </a:lnSpc>
              <a:spcBef>
                <a:spcPts val="0"/>
              </a:spcBef>
              <a:spcAft>
                <a:spcPts val="0"/>
              </a:spcAft>
              <a:buNone/>
            </a:pPr>
            <a:r>
              <a:rPr lang="en-GB" sz="2200" b="1">
                <a:solidFill>
                  <a:srgbClr val="434343"/>
                </a:solidFill>
                <a:latin typeface="Roboto Slab"/>
                <a:ea typeface="Roboto Slab"/>
                <a:cs typeface="Roboto Slab"/>
                <a:sym typeface="Roboto Slab"/>
              </a:rPr>
              <a:t>azáltal, hogy sikeresen </a:t>
            </a:r>
            <a:r>
              <a:rPr lang="en-GB" sz="2200" b="1">
                <a:solidFill>
                  <a:srgbClr val="D35630"/>
                </a:solidFill>
                <a:latin typeface="Roboto Slab"/>
                <a:ea typeface="Roboto Slab"/>
                <a:cs typeface="Roboto Slab"/>
                <a:sym typeface="Roboto Slab"/>
              </a:rPr>
              <a:t>megismerhetik, milyen funkciókat rejt az app</a:t>
            </a:r>
            <a:r>
              <a:rPr lang="en-GB" sz="2200" b="1">
                <a:solidFill>
                  <a:srgbClr val="434343"/>
                </a:solidFill>
                <a:latin typeface="Roboto Slab"/>
                <a:ea typeface="Roboto Slab"/>
                <a:cs typeface="Roboto Slab"/>
                <a:sym typeface="Roboto Slab"/>
              </a:rPr>
              <a:t>.</a:t>
            </a:r>
            <a:endParaRPr sz="2200" b="1">
              <a:solidFill>
                <a:srgbClr val="434343"/>
              </a:solidFill>
              <a:latin typeface="Roboto Slab"/>
              <a:ea typeface="Roboto Slab"/>
              <a:cs typeface="Roboto Slab"/>
              <a:sym typeface="Roboto Slab"/>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7"/>
        <p:cNvGrpSpPr/>
        <p:nvPr/>
      </p:nvGrpSpPr>
      <p:grpSpPr>
        <a:xfrm>
          <a:off x="0" y="0"/>
          <a:ext cx="0" cy="0"/>
          <a:chOff x="0" y="0"/>
          <a:chExt cx="0" cy="0"/>
        </a:xfrm>
      </p:grpSpPr>
      <p:pic>
        <p:nvPicPr>
          <p:cNvPr id="218" name="Google Shape;218;p33"/>
          <p:cNvPicPr preferRelativeResize="0"/>
          <p:nvPr/>
        </p:nvPicPr>
        <p:blipFill rotWithShape="1">
          <a:blip r:embed="rId3">
            <a:alphaModFix/>
          </a:blip>
          <a:srcRect l="12394" r="12394"/>
          <a:stretch/>
        </p:blipFill>
        <p:spPr>
          <a:xfrm>
            <a:off x="0" y="-50"/>
            <a:ext cx="9143997" cy="6858003"/>
          </a:xfrm>
          <a:prstGeom prst="rect">
            <a:avLst/>
          </a:prstGeom>
          <a:noFill/>
          <a:ln>
            <a:noFill/>
          </a:ln>
        </p:spPr>
      </p:pic>
      <p:sp>
        <p:nvSpPr>
          <p:cNvPr id="219" name="Google Shape;219;p33"/>
          <p:cNvSpPr txBox="1"/>
          <p:nvPr/>
        </p:nvSpPr>
        <p:spPr>
          <a:xfrm>
            <a:off x="269850" y="848800"/>
            <a:ext cx="8604300" cy="5160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600"/>
              </a:spcBef>
              <a:spcAft>
                <a:spcPts val="0"/>
              </a:spcAft>
              <a:buNone/>
            </a:pPr>
            <a:r>
              <a:rPr lang="en-GB" sz="3000" b="1">
                <a:solidFill>
                  <a:srgbClr val="FFFFFF"/>
                </a:solidFill>
                <a:latin typeface="Roboto Slab"/>
                <a:ea typeface="Roboto Slab"/>
                <a:cs typeface="Roboto Slab"/>
                <a:sym typeface="Roboto Slab"/>
              </a:rPr>
              <a:t>Gondolkodjunk kritikusan és validáljunk</a:t>
            </a:r>
            <a:endParaRPr sz="3000">
              <a:solidFill>
                <a:srgbClr val="FFFFFF"/>
              </a:solidFill>
              <a:latin typeface="Roboto Slab Light"/>
              <a:ea typeface="Roboto Slab Light"/>
              <a:cs typeface="Roboto Slab Light"/>
              <a:sym typeface="Roboto Slab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3"/>
        <p:cNvGrpSpPr/>
        <p:nvPr/>
      </p:nvGrpSpPr>
      <p:grpSpPr>
        <a:xfrm>
          <a:off x="0" y="0"/>
          <a:ext cx="0" cy="0"/>
          <a:chOff x="0" y="0"/>
          <a:chExt cx="0" cy="0"/>
        </a:xfrm>
      </p:grpSpPr>
      <p:pic>
        <p:nvPicPr>
          <p:cNvPr id="224" name="Google Shape;224;p34"/>
          <p:cNvPicPr preferRelativeResize="0"/>
          <p:nvPr/>
        </p:nvPicPr>
        <p:blipFill rotWithShape="1">
          <a:blip r:embed="rId3">
            <a:alphaModFix/>
          </a:blip>
          <a:srcRect r="24986"/>
          <a:stretch/>
        </p:blipFill>
        <p:spPr>
          <a:xfrm>
            <a:off x="-25" y="25"/>
            <a:ext cx="9143996" cy="6857998"/>
          </a:xfrm>
          <a:prstGeom prst="rect">
            <a:avLst/>
          </a:prstGeom>
          <a:noFill/>
          <a:ln>
            <a:noFill/>
          </a:ln>
        </p:spPr>
      </p:pic>
      <p:sp>
        <p:nvSpPr>
          <p:cNvPr id="225" name="Google Shape;225;p34"/>
          <p:cNvSpPr txBox="1"/>
          <p:nvPr/>
        </p:nvSpPr>
        <p:spPr>
          <a:xfrm>
            <a:off x="1267800" y="1741050"/>
            <a:ext cx="6608400" cy="246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9000" b="1">
                <a:solidFill>
                  <a:srgbClr val="D35630"/>
                </a:solidFill>
                <a:latin typeface="Roboto Slab"/>
                <a:ea typeface="Roboto Slab"/>
                <a:cs typeface="Roboto Slab"/>
                <a:sym typeface="Roboto Slab"/>
              </a:rPr>
              <a:t> </a:t>
            </a:r>
            <a:endParaRPr sz="4800">
              <a:solidFill>
                <a:srgbClr val="FFFFFF"/>
              </a:solidFill>
              <a:latin typeface="Roboto Slab"/>
              <a:ea typeface="Roboto Slab"/>
              <a:cs typeface="Roboto Slab"/>
              <a:sym typeface="Roboto Slab"/>
            </a:endParaRPr>
          </a:p>
          <a:p>
            <a:pPr marL="0" lvl="0" indent="0" algn="ctr" rtl="0">
              <a:spcBef>
                <a:spcPts val="0"/>
              </a:spcBef>
              <a:spcAft>
                <a:spcPts val="0"/>
              </a:spcAft>
              <a:buNone/>
            </a:pPr>
            <a:r>
              <a:rPr lang="en-GB" sz="3600">
                <a:solidFill>
                  <a:srgbClr val="FFFFFF"/>
                </a:solidFill>
                <a:latin typeface="Roboto Slab"/>
                <a:ea typeface="Roboto Slab"/>
                <a:cs typeface="Roboto Slab"/>
                <a:sym typeface="Roboto Slab"/>
              </a:rPr>
              <a:t>Folytonos kutatás segít valós problémákat megoldani</a:t>
            </a:r>
            <a:endParaRPr sz="3600">
              <a:solidFill>
                <a:srgbClr val="FFFFFF"/>
              </a:solidFill>
              <a:latin typeface="Roboto Slab"/>
              <a:ea typeface="Roboto Slab"/>
              <a:cs typeface="Roboto Slab"/>
              <a:sym typeface="Roboto Slab"/>
            </a:endParaRPr>
          </a:p>
        </p:txBody>
      </p:sp>
      <p:pic>
        <p:nvPicPr>
          <p:cNvPr id="226" name="Google Shape;226;p34"/>
          <p:cNvPicPr preferRelativeResize="0"/>
          <p:nvPr/>
        </p:nvPicPr>
        <p:blipFill>
          <a:blip r:embed="rId4">
            <a:alphaModFix/>
          </a:blip>
          <a:stretch>
            <a:fillRect/>
          </a:stretch>
        </p:blipFill>
        <p:spPr>
          <a:xfrm>
            <a:off x="3962375" y="1562075"/>
            <a:ext cx="1219200" cy="1219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5"/>
          <p:cNvSpPr/>
          <p:nvPr/>
        </p:nvSpPr>
        <p:spPr>
          <a:xfrm rot="2770035">
            <a:off x="1887918" y="1834891"/>
            <a:ext cx="2353457" cy="2353457"/>
          </a:xfrm>
          <a:prstGeom prst="rect">
            <a:avLst/>
          </a:prstGeom>
          <a:solidFill>
            <a:srgbClr val="D35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5"/>
          <p:cNvSpPr/>
          <p:nvPr/>
        </p:nvSpPr>
        <p:spPr>
          <a:xfrm rot="2770000">
            <a:off x="5061483" y="2027740"/>
            <a:ext cx="2000396" cy="1983420"/>
          </a:xfrm>
          <a:prstGeom prst="rect">
            <a:avLst/>
          </a:prstGeom>
          <a:solidFill>
            <a:srgbClr val="D35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5"/>
          <p:cNvSpPr txBox="1"/>
          <p:nvPr/>
        </p:nvSpPr>
        <p:spPr>
          <a:xfrm>
            <a:off x="1729153" y="2786463"/>
            <a:ext cx="1472100" cy="45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rgbClr val="FFFFFF"/>
                </a:solidFill>
                <a:latin typeface="Roboto Slab"/>
                <a:ea typeface="Roboto Slab"/>
                <a:cs typeface="Roboto Slab"/>
                <a:sym typeface="Roboto Slab"/>
              </a:rPr>
              <a:t>FELTÁRÁS</a:t>
            </a:r>
            <a:endParaRPr sz="1600">
              <a:solidFill>
                <a:srgbClr val="FFFFFF"/>
              </a:solidFill>
              <a:latin typeface="Roboto Slab"/>
              <a:ea typeface="Roboto Slab"/>
              <a:cs typeface="Roboto Slab"/>
              <a:sym typeface="Roboto Slab"/>
            </a:endParaRPr>
          </a:p>
        </p:txBody>
      </p:sp>
      <p:sp>
        <p:nvSpPr>
          <p:cNvPr id="234" name="Google Shape;234;p35"/>
          <p:cNvSpPr txBox="1"/>
          <p:nvPr/>
        </p:nvSpPr>
        <p:spPr>
          <a:xfrm>
            <a:off x="3171598" y="2777396"/>
            <a:ext cx="1472100" cy="45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rgbClr val="FFFFFF"/>
                </a:solidFill>
                <a:latin typeface="Roboto Slab"/>
                <a:ea typeface="Roboto Slab"/>
                <a:cs typeface="Roboto Slab"/>
                <a:sym typeface="Roboto Slab"/>
              </a:rPr>
              <a:t>MEGOLDÁS</a:t>
            </a:r>
            <a:endParaRPr sz="1600">
              <a:solidFill>
                <a:srgbClr val="FFFFFF"/>
              </a:solidFill>
              <a:latin typeface="Roboto Slab"/>
              <a:ea typeface="Roboto Slab"/>
              <a:cs typeface="Roboto Slab"/>
              <a:sym typeface="Roboto Slab"/>
            </a:endParaRPr>
          </a:p>
        </p:txBody>
      </p:sp>
      <p:sp>
        <p:nvSpPr>
          <p:cNvPr id="235" name="Google Shape;235;p35"/>
          <p:cNvSpPr txBox="1"/>
          <p:nvPr/>
        </p:nvSpPr>
        <p:spPr>
          <a:xfrm>
            <a:off x="4854665" y="2770719"/>
            <a:ext cx="1472100" cy="45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600">
                <a:solidFill>
                  <a:srgbClr val="FFFFFF"/>
                </a:solidFill>
                <a:latin typeface="Roboto Slab"/>
                <a:ea typeface="Roboto Slab"/>
                <a:cs typeface="Roboto Slab"/>
                <a:sym typeface="Roboto Slab"/>
              </a:rPr>
              <a:t>FELTÁRÁS</a:t>
            </a:r>
            <a:endParaRPr sz="1600">
              <a:solidFill>
                <a:srgbClr val="FFFFFF"/>
              </a:solidFill>
              <a:latin typeface="Roboto Slab"/>
              <a:ea typeface="Roboto Slab"/>
              <a:cs typeface="Roboto Slab"/>
              <a:sym typeface="Roboto Slab"/>
            </a:endParaRPr>
          </a:p>
        </p:txBody>
      </p:sp>
      <p:sp>
        <p:nvSpPr>
          <p:cNvPr id="236" name="Google Shape;236;p35"/>
          <p:cNvSpPr txBox="1"/>
          <p:nvPr/>
        </p:nvSpPr>
        <p:spPr>
          <a:xfrm>
            <a:off x="5962271" y="2770723"/>
            <a:ext cx="1472100" cy="96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a:solidFill>
                  <a:srgbClr val="FFFFFF"/>
                </a:solidFill>
                <a:latin typeface="Roboto Slab"/>
                <a:ea typeface="Roboto Slab"/>
                <a:cs typeface="Roboto Slab"/>
                <a:sym typeface="Roboto Slab"/>
              </a:rPr>
              <a:t>MEGOLDÁS</a:t>
            </a:r>
            <a:endParaRPr sz="1600">
              <a:solidFill>
                <a:srgbClr val="FFFFFF"/>
              </a:solidFill>
              <a:latin typeface="Roboto Slab"/>
              <a:ea typeface="Roboto Slab"/>
              <a:cs typeface="Roboto Slab"/>
              <a:sym typeface="Roboto Slab"/>
            </a:endParaRPr>
          </a:p>
        </p:txBody>
      </p:sp>
      <p:cxnSp>
        <p:nvCxnSpPr>
          <p:cNvPr id="237" name="Google Shape;237;p35"/>
          <p:cNvCxnSpPr/>
          <p:nvPr/>
        </p:nvCxnSpPr>
        <p:spPr>
          <a:xfrm>
            <a:off x="3067854" y="1318156"/>
            <a:ext cx="8400" cy="5273700"/>
          </a:xfrm>
          <a:prstGeom prst="straightConnector1">
            <a:avLst/>
          </a:prstGeom>
          <a:noFill/>
          <a:ln w="19050" cap="flat" cmpd="sng">
            <a:solidFill>
              <a:srgbClr val="CCCCCC"/>
            </a:solidFill>
            <a:prstDash val="dot"/>
            <a:round/>
            <a:headEnd type="none" w="med" len="med"/>
            <a:tailEnd type="none" w="med" len="med"/>
          </a:ln>
        </p:spPr>
      </p:cxnSp>
      <p:cxnSp>
        <p:nvCxnSpPr>
          <p:cNvPr id="238" name="Google Shape;238;p35"/>
          <p:cNvCxnSpPr/>
          <p:nvPr/>
        </p:nvCxnSpPr>
        <p:spPr>
          <a:xfrm>
            <a:off x="6047447" y="1582603"/>
            <a:ext cx="43200" cy="4744800"/>
          </a:xfrm>
          <a:prstGeom prst="straightConnector1">
            <a:avLst/>
          </a:prstGeom>
          <a:noFill/>
          <a:ln w="19050" cap="flat" cmpd="sng">
            <a:solidFill>
              <a:srgbClr val="CCCCCC"/>
            </a:solidFill>
            <a:prstDash val="dot"/>
            <a:round/>
            <a:headEnd type="none" w="med" len="med"/>
            <a:tailEnd type="none" w="med" len="med"/>
          </a:ln>
        </p:spPr>
      </p:cxnSp>
      <p:sp>
        <p:nvSpPr>
          <p:cNvPr id="239" name="Google Shape;239;p35"/>
          <p:cNvSpPr/>
          <p:nvPr/>
        </p:nvSpPr>
        <p:spPr>
          <a:xfrm rot="-2769518">
            <a:off x="4548381" y="2869857"/>
            <a:ext cx="283254" cy="283254"/>
          </a:xfrm>
          <a:prstGeom prst="ellipse">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5"/>
          <p:cNvSpPr txBox="1"/>
          <p:nvPr/>
        </p:nvSpPr>
        <p:spPr>
          <a:xfrm>
            <a:off x="506925" y="4912777"/>
            <a:ext cx="2526300" cy="14115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GB" sz="1600">
                <a:solidFill>
                  <a:srgbClr val="666666"/>
                </a:solidFill>
                <a:latin typeface="Roboto Slab"/>
                <a:ea typeface="Roboto Slab"/>
                <a:cs typeface="Roboto Slab"/>
                <a:sym typeface="Roboto Slab"/>
              </a:rPr>
              <a:t>Benchmarking</a:t>
            </a:r>
            <a:endParaRPr sz="1600">
              <a:solidFill>
                <a:srgbClr val="666666"/>
              </a:solidFill>
              <a:latin typeface="Roboto Slab"/>
              <a:ea typeface="Roboto Slab"/>
              <a:cs typeface="Roboto Slab"/>
              <a:sym typeface="Roboto Slab"/>
            </a:endParaRPr>
          </a:p>
          <a:p>
            <a:pPr marL="0" lvl="0" indent="0" algn="r" rtl="0">
              <a:lnSpc>
                <a:spcPct val="115000"/>
              </a:lnSpc>
              <a:spcBef>
                <a:spcPts val="0"/>
              </a:spcBef>
              <a:spcAft>
                <a:spcPts val="0"/>
              </a:spcAft>
              <a:buNone/>
            </a:pPr>
            <a:r>
              <a:rPr lang="en-GB" sz="1600">
                <a:solidFill>
                  <a:srgbClr val="666666"/>
                </a:solidFill>
                <a:latin typeface="Roboto Slab"/>
                <a:ea typeface="Roboto Slab"/>
                <a:cs typeface="Roboto Slab"/>
                <a:sym typeface="Roboto Slab"/>
              </a:rPr>
              <a:t>Kérdőívek</a:t>
            </a:r>
            <a:endParaRPr sz="1600">
              <a:solidFill>
                <a:srgbClr val="666666"/>
              </a:solidFill>
              <a:latin typeface="Roboto Slab"/>
              <a:ea typeface="Roboto Slab"/>
              <a:cs typeface="Roboto Slab"/>
              <a:sym typeface="Roboto Slab"/>
            </a:endParaRPr>
          </a:p>
          <a:p>
            <a:pPr marL="0" lvl="0" indent="0" algn="r" rtl="0">
              <a:lnSpc>
                <a:spcPct val="115000"/>
              </a:lnSpc>
              <a:spcBef>
                <a:spcPts val="0"/>
              </a:spcBef>
              <a:spcAft>
                <a:spcPts val="0"/>
              </a:spcAft>
              <a:buNone/>
            </a:pPr>
            <a:r>
              <a:rPr lang="en-GB" sz="1600">
                <a:solidFill>
                  <a:srgbClr val="666666"/>
                </a:solidFill>
                <a:latin typeface="Roboto Slab"/>
                <a:ea typeface="Roboto Slab"/>
                <a:cs typeface="Roboto Slab"/>
                <a:sym typeface="Roboto Slab"/>
              </a:rPr>
              <a:t>Userinterjúk</a:t>
            </a:r>
            <a:endParaRPr sz="1600">
              <a:solidFill>
                <a:srgbClr val="666666"/>
              </a:solidFill>
              <a:latin typeface="Roboto Slab"/>
              <a:ea typeface="Roboto Slab"/>
              <a:cs typeface="Roboto Slab"/>
              <a:sym typeface="Roboto Slab"/>
            </a:endParaRPr>
          </a:p>
          <a:p>
            <a:pPr marL="0" lvl="0" indent="0" algn="r" rtl="0">
              <a:lnSpc>
                <a:spcPct val="115000"/>
              </a:lnSpc>
              <a:spcBef>
                <a:spcPts val="0"/>
              </a:spcBef>
              <a:spcAft>
                <a:spcPts val="0"/>
              </a:spcAft>
              <a:buNone/>
            </a:pPr>
            <a:endParaRPr sz="1600">
              <a:solidFill>
                <a:srgbClr val="666666"/>
              </a:solidFill>
              <a:latin typeface="Roboto Slab"/>
              <a:ea typeface="Roboto Slab"/>
              <a:cs typeface="Roboto Slab"/>
              <a:sym typeface="Roboto Slab"/>
            </a:endParaRPr>
          </a:p>
          <a:p>
            <a:pPr marL="0" lvl="0" indent="0" algn="r" rtl="0">
              <a:lnSpc>
                <a:spcPct val="115000"/>
              </a:lnSpc>
              <a:spcBef>
                <a:spcPts val="0"/>
              </a:spcBef>
              <a:spcAft>
                <a:spcPts val="0"/>
              </a:spcAft>
              <a:buNone/>
            </a:pPr>
            <a:endParaRPr sz="1600">
              <a:solidFill>
                <a:srgbClr val="666666"/>
              </a:solidFill>
              <a:latin typeface="Roboto Slab"/>
              <a:ea typeface="Roboto Slab"/>
              <a:cs typeface="Roboto Slab"/>
              <a:sym typeface="Roboto Slab"/>
            </a:endParaRPr>
          </a:p>
          <a:p>
            <a:pPr marL="457200" lvl="0" indent="0" algn="l" rtl="0">
              <a:spcBef>
                <a:spcPts val="0"/>
              </a:spcBef>
              <a:spcAft>
                <a:spcPts val="0"/>
              </a:spcAft>
              <a:buNone/>
            </a:pPr>
            <a:endParaRPr sz="1600">
              <a:solidFill>
                <a:srgbClr val="666666"/>
              </a:solidFill>
              <a:latin typeface="Roboto Slab"/>
              <a:ea typeface="Roboto Slab"/>
              <a:cs typeface="Roboto Slab"/>
              <a:sym typeface="Roboto Slab"/>
            </a:endParaRPr>
          </a:p>
        </p:txBody>
      </p:sp>
      <p:sp>
        <p:nvSpPr>
          <p:cNvPr id="241" name="Google Shape;241;p35"/>
          <p:cNvSpPr txBox="1"/>
          <p:nvPr/>
        </p:nvSpPr>
        <p:spPr>
          <a:xfrm>
            <a:off x="3036991" y="4923776"/>
            <a:ext cx="1905600" cy="141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600">
                <a:solidFill>
                  <a:srgbClr val="666666"/>
                </a:solidFill>
                <a:latin typeface="Roboto Slab"/>
                <a:ea typeface="Roboto Slab"/>
                <a:cs typeface="Roboto Slab"/>
                <a:sym typeface="Roboto Slab"/>
              </a:rPr>
              <a:t>Perszónák</a:t>
            </a:r>
            <a:endParaRPr sz="1600">
              <a:solidFill>
                <a:srgbClr val="666666"/>
              </a:solidFill>
              <a:latin typeface="Roboto Slab"/>
              <a:ea typeface="Roboto Slab"/>
              <a:cs typeface="Roboto Slab"/>
              <a:sym typeface="Roboto Slab"/>
            </a:endParaRPr>
          </a:p>
          <a:p>
            <a:pPr marL="0" lvl="0" indent="0" algn="l" rtl="0">
              <a:lnSpc>
                <a:spcPct val="115000"/>
              </a:lnSpc>
              <a:spcBef>
                <a:spcPts val="0"/>
              </a:spcBef>
              <a:spcAft>
                <a:spcPts val="0"/>
              </a:spcAft>
              <a:buNone/>
            </a:pPr>
            <a:r>
              <a:rPr lang="en-GB" sz="1600">
                <a:solidFill>
                  <a:srgbClr val="666666"/>
                </a:solidFill>
                <a:latin typeface="Roboto Slab"/>
                <a:ea typeface="Roboto Slab"/>
                <a:cs typeface="Roboto Slab"/>
                <a:sym typeface="Roboto Slab"/>
              </a:rPr>
              <a:t>User journey</a:t>
            </a:r>
            <a:endParaRPr sz="1600">
              <a:solidFill>
                <a:srgbClr val="666666"/>
              </a:solidFill>
              <a:latin typeface="Roboto Slab"/>
              <a:ea typeface="Roboto Slab"/>
              <a:cs typeface="Roboto Slab"/>
              <a:sym typeface="Roboto Slab"/>
            </a:endParaRPr>
          </a:p>
          <a:p>
            <a:pPr marL="0" lvl="0" indent="0" algn="l" rtl="0">
              <a:lnSpc>
                <a:spcPct val="115000"/>
              </a:lnSpc>
              <a:spcBef>
                <a:spcPts val="0"/>
              </a:spcBef>
              <a:spcAft>
                <a:spcPts val="0"/>
              </a:spcAft>
              <a:buNone/>
            </a:pPr>
            <a:r>
              <a:rPr lang="en-GB" sz="1600">
                <a:solidFill>
                  <a:srgbClr val="666666"/>
                </a:solidFill>
                <a:latin typeface="Roboto Slab"/>
                <a:ea typeface="Roboto Slab"/>
                <a:cs typeface="Roboto Slab"/>
                <a:sym typeface="Roboto Slab"/>
              </a:rPr>
              <a:t>Drótváz</a:t>
            </a:r>
            <a:endParaRPr sz="1600">
              <a:solidFill>
                <a:srgbClr val="666666"/>
              </a:solidFill>
              <a:latin typeface="Roboto Slab"/>
              <a:ea typeface="Roboto Slab"/>
              <a:cs typeface="Roboto Slab"/>
              <a:sym typeface="Roboto Slab"/>
            </a:endParaRPr>
          </a:p>
          <a:p>
            <a:pPr marL="0" lvl="0" indent="0" algn="l" rtl="0">
              <a:lnSpc>
                <a:spcPct val="115000"/>
              </a:lnSpc>
              <a:spcBef>
                <a:spcPts val="0"/>
              </a:spcBef>
              <a:spcAft>
                <a:spcPts val="0"/>
              </a:spcAft>
              <a:buNone/>
            </a:pPr>
            <a:r>
              <a:rPr lang="en-GB" sz="1600">
                <a:solidFill>
                  <a:srgbClr val="666666"/>
                </a:solidFill>
                <a:latin typeface="Roboto Slab"/>
                <a:ea typeface="Roboto Slab"/>
                <a:cs typeface="Roboto Slab"/>
                <a:sym typeface="Roboto Slab"/>
              </a:rPr>
              <a:t>Prototípus</a:t>
            </a:r>
            <a:endParaRPr sz="1600">
              <a:solidFill>
                <a:srgbClr val="666666"/>
              </a:solidFill>
              <a:latin typeface="Roboto Slab"/>
              <a:ea typeface="Roboto Slab"/>
              <a:cs typeface="Roboto Slab"/>
              <a:sym typeface="Roboto Slab"/>
            </a:endParaRPr>
          </a:p>
          <a:p>
            <a:pPr marL="0" lvl="0" indent="0" algn="l" rtl="0">
              <a:lnSpc>
                <a:spcPct val="115000"/>
              </a:lnSpc>
              <a:spcBef>
                <a:spcPts val="0"/>
              </a:spcBef>
              <a:spcAft>
                <a:spcPts val="0"/>
              </a:spcAft>
              <a:buNone/>
            </a:pPr>
            <a:r>
              <a:rPr lang="en-GB" sz="1600">
                <a:solidFill>
                  <a:srgbClr val="666666"/>
                </a:solidFill>
                <a:latin typeface="Roboto Slab"/>
                <a:ea typeface="Roboto Slab"/>
                <a:cs typeface="Roboto Slab"/>
                <a:sym typeface="Roboto Slab"/>
              </a:rPr>
              <a:t>Éles fejlesztés</a:t>
            </a:r>
            <a:endParaRPr sz="1600">
              <a:solidFill>
                <a:srgbClr val="666666"/>
              </a:solidFill>
              <a:latin typeface="Roboto Slab"/>
              <a:ea typeface="Roboto Slab"/>
              <a:cs typeface="Roboto Slab"/>
              <a:sym typeface="Roboto Slab"/>
            </a:endParaRPr>
          </a:p>
        </p:txBody>
      </p:sp>
      <p:sp>
        <p:nvSpPr>
          <p:cNvPr id="242" name="Google Shape;242;p35"/>
          <p:cNvSpPr txBox="1"/>
          <p:nvPr/>
        </p:nvSpPr>
        <p:spPr>
          <a:xfrm>
            <a:off x="3987975" y="4902375"/>
            <a:ext cx="2127900" cy="17691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Clr>
                <a:schemeClr val="dk1"/>
              </a:buClr>
              <a:buSzPts val="1100"/>
              <a:buFont typeface="Arial"/>
              <a:buNone/>
            </a:pPr>
            <a:r>
              <a:rPr lang="en-GB" sz="1600">
                <a:solidFill>
                  <a:srgbClr val="666666"/>
                </a:solidFill>
                <a:latin typeface="Roboto Slab"/>
                <a:ea typeface="Roboto Slab"/>
                <a:cs typeface="Roboto Slab"/>
                <a:sym typeface="Roboto Slab"/>
              </a:rPr>
              <a:t>Usability tesztek</a:t>
            </a:r>
            <a:endParaRPr sz="1600">
              <a:solidFill>
                <a:srgbClr val="666666"/>
              </a:solidFill>
              <a:latin typeface="Roboto Slab"/>
              <a:ea typeface="Roboto Slab"/>
              <a:cs typeface="Roboto Slab"/>
              <a:sym typeface="Roboto Slab"/>
            </a:endParaRPr>
          </a:p>
          <a:p>
            <a:pPr marL="0" lvl="0" indent="0" algn="r" rtl="0">
              <a:lnSpc>
                <a:spcPct val="115000"/>
              </a:lnSpc>
              <a:spcBef>
                <a:spcPts val="0"/>
              </a:spcBef>
              <a:spcAft>
                <a:spcPts val="0"/>
              </a:spcAft>
              <a:buNone/>
            </a:pPr>
            <a:r>
              <a:rPr lang="en-GB" sz="1600">
                <a:solidFill>
                  <a:srgbClr val="666666"/>
                </a:solidFill>
                <a:latin typeface="Roboto Slab"/>
                <a:ea typeface="Roboto Slab"/>
                <a:cs typeface="Roboto Slab"/>
                <a:sym typeface="Roboto Slab"/>
              </a:rPr>
              <a:t>User interjúk</a:t>
            </a:r>
            <a:endParaRPr sz="1600">
              <a:solidFill>
                <a:srgbClr val="666666"/>
              </a:solidFill>
              <a:latin typeface="Roboto Slab"/>
              <a:ea typeface="Roboto Slab"/>
              <a:cs typeface="Roboto Slab"/>
              <a:sym typeface="Roboto Slab"/>
            </a:endParaRPr>
          </a:p>
          <a:p>
            <a:pPr marL="0" lvl="0" indent="0" algn="r" rtl="0">
              <a:lnSpc>
                <a:spcPct val="115000"/>
              </a:lnSpc>
              <a:spcBef>
                <a:spcPts val="0"/>
              </a:spcBef>
              <a:spcAft>
                <a:spcPts val="0"/>
              </a:spcAft>
              <a:buNone/>
            </a:pPr>
            <a:r>
              <a:rPr lang="en-GB" sz="1600">
                <a:solidFill>
                  <a:srgbClr val="666666"/>
                </a:solidFill>
                <a:latin typeface="Roboto Slab"/>
                <a:ea typeface="Roboto Slab"/>
                <a:cs typeface="Roboto Slab"/>
                <a:sym typeface="Roboto Slab"/>
              </a:rPr>
              <a:t>A/B tesztek</a:t>
            </a:r>
            <a:endParaRPr sz="1600">
              <a:solidFill>
                <a:srgbClr val="666666"/>
              </a:solidFill>
              <a:latin typeface="Roboto Slab"/>
              <a:ea typeface="Roboto Slab"/>
              <a:cs typeface="Roboto Slab"/>
              <a:sym typeface="Roboto Slab"/>
            </a:endParaRPr>
          </a:p>
        </p:txBody>
      </p:sp>
      <p:sp>
        <p:nvSpPr>
          <p:cNvPr id="243" name="Google Shape;243;p35"/>
          <p:cNvSpPr txBox="1"/>
          <p:nvPr/>
        </p:nvSpPr>
        <p:spPr>
          <a:xfrm>
            <a:off x="6054172" y="4903655"/>
            <a:ext cx="2403600" cy="141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600">
                <a:solidFill>
                  <a:srgbClr val="666666"/>
                </a:solidFill>
                <a:latin typeface="Roboto Slab"/>
                <a:ea typeface="Roboto Slab"/>
                <a:cs typeface="Roboto Slab"/>
                <a:sym typeface="Roboto Slab"/>
              </a:rPr>
              <a:t>Működő prototípus</a:t>
            </a:r>
            <a:endParaRPr sz="1600">
              <a:solidFill>
                <a:srgbClr val="666666"/>
              </a:solidFill>
              <a:latin typeface="Roboto Slab"/>
              <a:ea typeface="Roboto Slab"/>
              <a:cs typeface="Roboto Slab"/>
              <a:sym typeface="Roboto Slab"/>
            </a:endParaRPr>
          </a:p>
          <a:p>
            <a:pPr marL="0" lvl="0" indent="0" algn="l" rtl="0">
              <a:lnSpc>
                <a:spcPct val="115000"/>
              </a:lnSpc>
              <a:spcBef>
                <a:spcPts val="0"/>
              </a:spcBef>
              <a:spcAft>
                <a:spcPts val="0"/>
              </a:spcAft>
              <a:buNone/>
            </a:pPr>
            <a:r>
              <a:rPr lang="en-GB" sz="1600">
                <a:solidFill>
                  <a:srgbClr val="666666"/>
                </a:solidFill>
                <a:latin typeface="Roboto Slab"/>
                <a:ea typeface="Roboto Slab"/>
                <a:cs typeface="Roboto Slab"/>
                <a:sym typeface="Roboto Slab"/>
              </a:rPr>
              <a:t>Éles fejlesztés</a:t>
            </a:r>
            <a:endParaRPr sz="1600">
              <a:solidFill>
                <a:srgbClr val="666666"/>
              </a:solidFill>
              <a:latin typeface="Roboto Slab"/>
              <a:ea typeface="Roboto Slab"/>
              <a:cs typeface="Roboto Slab"/>
              <a:sym typeface="Roboto Slab"/>
            </a:endParaRPr>
          </a:p>
        </p:txBody>
      </p:sp>
      <p:sp>
        <p:nvSpPr>
          <p:cNvPr id="244" name="Google Shape;244;p35"/>
          <p:cNvSpPr txBox="1"/>
          <p:nvPr/>
        </p:nvSpPr>
        <p:spPr>
          <a:xfrm>
            <a:off x="2207400" y="652417"/>
            <a:ext cx="1714500" cy="45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b="1">
                <a:solidFill>
                  <a:srgbClr val="D35630"/>
                </a:solidFill>
                <a:latin typeface="Roboto Slab"/>
                <a:ea typeface="Roboto Slab"/>
                <a:cs typeface="Roboto Slab"/>
                <a:sym typeface="Roboto Slab"/>
              </a:rPr>
              <a:t>PROBLÉMA</a:t>
            </a:r>
            <a:endParaRPr sz="1800" b="1">
              <a:solidFill>
                <a:srgbClr val="D35630"/>
              </a:solidFill>
              <a:latin typeface="Roboto Slab"/>
              <a:ea typeface="Roboto Slab"/>
              <a:cs typeface="Roboto Slab"/>
              <a:sym typeface="Roboto Slab"/>
            </a:endParaRPr>
          </a:p>
        </p:txBody>
      </p:sp>
      <p:sp>
        <p:nvSpPr>
          <p:cNvPr id="245" name="Google Shape;245;p35"/>
          <p:cNvSpPr txBox="1"/>
          <p:nvPr/>
        </p:nvSpPr>
        <p:spPr>
          <a:xfrm>
            <a:off x="5185225" y="1020208"/>
            <a:ext cx="1752900" cy="45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800" b="1">
                <a:solidFill>
                  <a:srgbClr val="D35630"/>
                </a:solidFill>
                <a:latin typeface="Roboto Slab"/>
                <a:ea typeface="Roboto Slab"/>
                <a:cs typeface="Roboto Slab"/>
                <a:sym typeface="Roboto Slab"/>
              </a:rPr>
              <a:t>PROBLÉMA</a:t>
            </a:r>
            <a:endParaRPr sz="1800" b="1">
              <a:solidFill>
                <a:srgbClr val="D35630"/>
              </a:solidFill>
              <a:latin typeface="Roboto Slab"/>
              <a:ea typeface="Roboto Slab"/>
              <a:cs typeface="Roboto Slab"/>
              <a:sym typeface="Roboto Slab"/>
            </a:endParaRPr>
          </a:p>
        </p:txBody>
      </p:sp>
      <p:sp>
        <p:nvSpPr>
          <p:cNvPr id="246" name="Google Shape;246;p35"/>
          <p:cNvSpPr/>
          <p:nvPr/>
        </p:nvSpPr>
        <p:spPr>
          <a:xfrm rot="-8030826">
            <a:off x="-1289848" y="1827001"/>
            <a:ext cx="2351111" cy="2351111"/>
          </a:xfrm>
          <a:prstGeom prst="rtTriangle">
            <a:avLst/>
          </a:prstGeom>
          <a:solidFill>
            <a:srgbClr val="D35630">
              <a:alpha val="5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5"/>
          <p:cNvSpPr/>
          <p:nvPr/>
        </p:nvSpPr>
        <p:spPr>
          <a:xfrm rot="-2769518">
            <a:off x="1340562" y="2862372"/>
            <a:ext cx="283254" cy="283254"/>
          </a:xfrm>
          <a:prstGeom prst="ellipse">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5"/>
          <p:cNvSpPr/>
          <p:nvPr/>
        </p:nvSpPr>
        <p:spPr>
          <a:xfrm rot="2769734">
            <a:off x="7647207" y="2494261"/>
            <a:ext cx="1077216" cy="1067243"/>
          </a:xfrm>
          <a:prstGeom prst="rect">
            <a:avLst/>
          </a:prstGeom>
          <a:solidFill>
            <a:srgbClr val="D35630">
              <a:alpha val="530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49" name="Google Shape;249;p35"/>
          <p:cNvSpPr/>
          <p:nvPr/>
        </p:nvSpPr>
        <p:spPr>
          <a:xfrm rot="-2769518">
            <a:off x="7306464" y="2869857"/>
            <a:ext cx="283254" cy="283254"/>
          </a:xfrm>
          <a:prstGeom prst="ellipse">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5"/>
          <p:cNvSpPr/>
          <p:nvPr/>
        </p:nvSpPr>
        <p:spPr>
          <a:xfrm rot="2772448">
            <a:off x="9025002" y="2765245"/>
            <a:ext cx="543603" cy="538496"/>
          </a:xfrm>
          <a:prstGeom prst="rect">
            <a:avLst/>
          </a:prstGeom>
          <a:solidFill>
            <a:srgbClr val="D35630">
              <a:alpha val="530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251" name="Google Shape;251;p35"/>
          <p:cNvSpPr/>
          <p:nvPr/>
        </p:nvSpPr>
        <p:spPr>
          <a:xfrm rot="-2769518">
            <a:off x="8771045" y="2886208"/>
            <a:ext cx="283254" cy="283254"/>
          </a:xfrm>
          <a:prstGeom prst="ellipse">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1000"/>
                                        <p:tgtEl>
                                          <p:spTgt spid="231"/>
                                        </p:tgtEl>
                                      </p:cBhvr>
                                    </p:animEffect>
                                  </p:childTnLst>
                                </p:cTn>
                              </p:par>
                              <p:par>
                                <p:cTn id="8" presetID="10" presetClass="entr" presetSubtype="0" fill="hold" nodeType="withEffect">
                                  <p:stCondLst>
                                    <p:cond delay="0"/>
                                  </p:stCondLst>
                                  <p:childTnLst>
                                    <p:set>
                                      <p:cBhvr>
                                        <p:cTn id="9" dur="1" fill="hold">
                                          <p:stCondLst>
                                            <p:cond delay="0"/>
                                          </p:stCondLst>
                                        </p:cTn>
                                        <p:tgtEl>
                                          <p:spTgt spid="233"/>
                                        </p:tgtEl>
                                        <p:attrNameLst>
                                          <p:attrName>style.visibility</p:attrName>
                                        </p:attrNameLst>
                                      </p:cBhvr>
                                      <p:to>
                                        <p:strVal val="visible"/>
                                      </p:to>
                                    </p:set>
                                    <p:animEffect transition="in" filter="fade">
                                      <p:cBhvr>
                                        <p:cTn id="10" dur="1000"/>
                                        <p:tgtEl>
                                          <p:spTgt spid="233"/>
                                        </p:tgtEl>
                                      </p:cBhvr>
                                    </p:animEffect>
                                  </p:childTnLst>
                                </p:cTn>
                              </p:par>
                              <p:par>
                                <p:cTn id="11" presetID="10" presetClass="entr" presetSubtype="0" fill="hold" nodeType="withEffect">
                                  <p:stCondLst>
                                    <p:cond delay="0"/>
                                  </p:stCondLst>
                                  <p:childTnLst>
                                    <p:set>
                                      <p:cBhvr>
                                        <p:cTn id="12" dur="1" fill="hold">
                                          <p:stCondLst>
                                            <p:cond delay="0"/>
                                          </p:stCondLst>
                                        </p:cTn>
                                        <p:tgtEl>
                                          <p:spTgt spid="234"/>
                                        </p:tgtEl>
                                        <p:attrNameLst>
                                          <p:attrName>style.visibility</p:attrName>
                                        </p:attrNameLst>
                                      </p:cBhvr>
                                      <p:to>
                                        <p:strVal val="visible"/>
                                      </p:to>
                                    </p:set>
                                    <p:animEffect transition="in" filter="fade">
                                      <p:cBhvr>
                                        <p:cTn id="13" dur="1000"/>
                                        <p:tgtEl>
                                          <p:spTgt spid="234"/>
                                        </p:tgtEl>
                                      </p:cBhvr>
                                    </p:animEffect>
                                  </p:childTnLst>
                                </p:cTn>
                              </p:par>
                              <p:par>
                                <p:cTn id="14" presetID="10" presetClass="entr" presetSubtype="0" fill="hold" nodeType="withEffect">
                                  <p:stCondLst>
                                    <p:cond delay="0"/>
                                  </p:stCondLst>
                                  <p:childTnLst>
                                    <p:set>
                                      <p:cBhvr>
                                        <p:cTn id="15" dur="1" fill="hold">
                                          <p:stCondLst>
                                            <p:cond delay="0"/>
                                          </p:stCondLst>
                                        </p:cTn>
                                        <p:tgtEl>
                                          <p:spTgt spid="237"/>
                                        </p:tgtEl>
                                        <p:attrNameLst>
                                          <p:attrName>style.visibility</p:attrName>
                                        </p:attrNameLst>
                                      </p:cBhvr>
                                      <p:to>
                                        <p:strVal val="visible"/>
                                      </p:to>
                                    </p:set>
                                    <p:animEffect transition="in" filter="fade">
                                      <p:cBhvr>
                                        <p:cTn id="16" dur="1000"/>
                                        <p:tgtEl>
                                          <p:spTgt spid="237"/>
                                        </p:tgtEl>
                                      </p:cBhvr>
                                    </p:animEffect>
                                  </p:childTnLst>
                                </p:cTn>
                              </p:par>
                              <p:par>
                                <p:cTn id="17" presetID="10" presetClass="entr" presetSubtype="0" fill="hold" nodeType="withEffect">
                                  <p:stCondLst>
                                    <p:cond delay="0"/>
                                  </p:stCondLst>
                                  <p:childTnLst>
                                    <p:set>
                                      <p:cBhvr>
                                        <p:cTn id="18" dur="1" fill="hold">
                                          <p:stCondLst>
                                            <p:cond delay="0"/>
                                          </p:stCondLst>
                                        </p:cTn>
                                        <p:tgtEl>
                                          <p:spTgt spid="244"/>
                                        </p:tgtEl>
                                        <p:attrNameLst>
                                          <p:attrName>style.visibility</p:attrName>
                                        </p:attrNameLst>
                                      </p:cBhvr>
                                      <p:to>
                                        <p:strVal val="visible"/>
                                      </p:to>
                                    </p:set>
                                    <p:animEffect transition="in" filter="fade">
                                      <p:cBhvr>
                                        <p:cTn id="19" dur="1000"/>
                                        <p:tgtEl>
                                          <p:spTgt spid="244"/>
                                        </p:tgtEl>
                                      </p:cBhvr>
                                    </p:animEffect>
                                  </p:childTnLst>
                                </p:cTn>
                              </p:par>
                              <p:par>
                                <p:cTn id="20" presetID="10" presetClass="entr" presetSubtype="0" fill="hold" nodeType="withEffect">
                                  <p:stCondLst>
                                    <p:cond delay="0"/>
                                  </p:stCondLst>
                                  <p:childTnLst>
                                    <p:set>
                                      <p:cBhvr>
                                        <p:cTn id="21" dur="1" fill="hold">
                                          <p:stCondLst>
                                            <p:cond delay="0"/>
                                          </p:stCondLst>
                                        </p:cTn>
                                        <p:tgtEl>
                                          <p:spTgt spid="246"/>
                                        </p:tgtEl>
                                        <p:attrNameLst>
                                          <p:attrName>style.visibility</p:attrName>
                                        </p:attrNameLst>
                                      </p:cBhvr>
                                      <p:to>
                                        <p:strVal val="visible"/>
                                      </p:to>
                                    </p:set>
                                    <p:animEffect transition="in" filter="fade">
                                      <p:cBhvr>
                                        <p:cTn id="22" dur="1000"/>
                                        <p:tgtEl>
                                          <p:spTgt spid="246"/>
                                        </p:tgtEl>
                                      </p:cBhvr>
                                    </p:animEffect>
                                  </p:childTnLst>
                                </p:cTn>
                              </p:par>
                              <p:par>
                                <p:cTn id="23" presetID="10" presetClass="entr" presetSubtype="0" fill="hold" nodeType="withEffect">
                                  <p:stCondLst>
                                    <p:cond delay="0"/>
                                  </p:stCondLst>
                                  <p:childTnLst>
                                    <p:set>
                                      <p:cBhvr>
                                        <p:cTn id="24" dur="1" fill="hold">
                                          <p:stCondLst>
                                            <p:cond delay="0"/>
                                          </p:stCondLst>
                                        </p:cTn>
                                        <p:tgtEl>
                                          <p:spTgt spid="247"/>
                                        </p:tgtEl>
                                        <p:attrNameLst>
                                          <p:attrName>style.visibility</p:attrName>
                                        </p:attrNameLst>
                                      </p:cBhvr>
                                      <p:to>
                                        <p:strVal val="visible"/>
                                      </p:to>
                                    </p:set>
                                    <p:animEffect transition="in" filter="fade">
                                      <p:cBhvr>
                                        <p:cTn id="25" dur="1000"/>
                                        <p:tgtEl>
                                          <p:spTgt spid="24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9"/>
                                        </p:tgtEl>
                                        <p:attrNameLst>
                                          <p:attrName>style.visibility</p:attrName>
                                        </p:attrNameLst>
                                      </p:cBhvr>
                                      <p:to>
                                        <p:strVal val="visible"/>
                                      </p:to>
                                    </p:set>
                                    <p:animEffect transition="in" filter="fade">
                                      <p:cBhvr>
                                        <p:cTn id="30" dur="1000"/>
                                        <p:tgtEl>
                                          <p:spTgt spid="23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2"/>
                                        </p:tgtEl>
                                        <p:attrNameLst>
                                          <p:attrName>style.visibility</p:attrName>
                                        </p:attrNameLst>
                                      </p:cBhvr>
                                      <p:to>
                                        <p:strVal val="visible"/>
                                      </p:to>
                                    </p:set>
                                    <p:animEffect transition="in" filter="fade">
                                      <p:cBhvr>
                                        <p:cTn id="35" dur="1000"/>
                                        <p:tgtEl>
                                          <p:spTgt spid="232"/>
                                        </p:tgtEl>
                                      </p:cBhvr>
                                    </p:animEffect>
                                  </p:childTnLst>
                                </p:cTn>
                              </p:par>
                              <p:par>
                                <p:cTn id="36" presetID="10" presetClass="entr" presetSubtype="0" fill="hold" nodeType="withEffect">
                                  <p:stCondLst>
                                    <p:cond delay="0"/>
                                  </p:stCondLst>
                                  <p:childTnLst>
                                    <p:set>
                                      <p:cBhvr>
                                        <p:cTn id="37" dur="1" fill="hold">
                                          <p:stCondLst>
                                            <p:cond delay="0"/>
                                          </p:stCondLst>
                                        </p:cTn>
                                        <p:tgtEl>
                                          <p:spTgt spid="235"/>
                                        </p:tgtEl>
                                        <p:attrNameLst>
                                          <p:attrName>style.visibility</p:attrName>
                                        </p:attrNameLst>
                                      </p:cBhvr>
                                      <p:to>
                                        <p:strVal val="visible"/>
                                      </p:to>
                                    </p:set>
                                    <p:animEffect transition="in" filter="fade">
                                      <p:cBhvr>
                                        <p:cTn id="38" dur="1000"/>
                                        <p:tgtEl>
                                          <p:spTgt spid="235"/>
                                        </p:tgtEl>
                                      </p:cBhvr>
                                    </p:animEffect>
                                  </p:childTnLst>
                                </p:cTn>
                              </p:par>
                              <p:par>
                                <p:cTn id="39" presetID="10" presetClass="entr" presetSubtype="0" fill="hold" nodeType="withEffect">
                                  <p:stCondLst>
                                    <p:cond delay="0"/>
                                  </p:stCondLst>
                                  <p:childTnLst>
                                    <p:set>
                                      <p:cBhvr>
                                        <p:cTn id="40" dur="1" fill="hold">
                                          <p:stCondLst>
                                            <p:cond delay="0"/>
                                          </p:stCondLst>
                                        </p:cTn>
                                        <p:tgtEl>
                                          <p:spTgt spid="236"/>
                                        </p:tgtEl>
                                        <p:attrNameLst>
                                          <p:attrName>style.visibility</p:attrName>
                                        </p:attrNameLst>
                                      </p:cBhvr>
                                      <p:to>
                                        <p:strVal val="visible"/>
                                      </p:to>
                                    </p:set>
                                    <p:animEffect transition="in" filter="fade">
                                      <p:cBhvr>
                                        <p:cTn id="41" dur="1000"/>
                                        <p:tgtEl>
                                          <p:spTgt spid="236"/>
                                        </p:tgtEl>
                                      </p:cBhvr>
                                    </p:animEffect>
                                  </p:childTnLst>
                                </p:cTn>
                              </p:par>
                              <p:par>
                                <p:cTn id="42" presetID="10" presetClass="entr" presetSubtype="0" fill="hold" nodeType="withEffect">
                                  <p:stCondLst>
                                    <p:cond delay="0"/>
                                  </p:stCondLst>
                                  <p:childTnLst>
                                    <p:set>
                                      <p:cBhvr>
                                        <p:cTn id="43" dur="1" fill="hold">
                                          <p:stCondLst>
                                            <p:cond delay="0"/>
                                          </p:stCondLst>
                                        </p:cTn>
                                        <p:tgtEl>
                                          <p:spTgt spid="238"/>
                                        </p:tgtEl>
                                        <p:attrNameLst>
                                          <p:attrName>style.visibility</p:attrName>
                                        </p:attrNameLst>
                                      </p:cBhvr>
                                      <p:to>
                                        <p:strVal val="visible"/>
                                      </p:to>
                                    </p:set>
                                    <p:animEffect transition="in" filter="fade">
                                      <p:cBhvr>
                                        <p:cTn id="44" dur="1000"/>
                                        <p:tgtEl>
                                          <p:spTgt spid="238"/>
                                        </p:tgtEl>
                                      </p:cBhvr>
                                    </p:animEffect>
                                  </p:childTnLst>
                                </p:cTn>
                              </p:par>
                              <p:par>
                                <p:cTn id="45" presetID="10" presetClass="entr" presetSubtype="0" fill="hold" nodeType="withEffect">
                                  <p:stCondLst>
                                    <p:cond delay="0"/>
                                  </p:stCondLst>
                                  <p:childTnLst>
                                    <p:set>
                                      <p:cBhvr>
                                        <p:cTn id="46" dur="1" fill="hold">
                                          <p:stCondLst>
                                            <p:cond delay="0"/>
                                          </p:stCondLst>
                                        </p:cTn>
                                        <p:tgtEl>
                                          <p:spTgt spid="245"/>
                                        </p:tgtEl>
                                        <p:attrNameLst>
                                          <p:attrName>style.visibility</p:attrName>
                                        </p:attrNameLst>
                                      </p:cBhvr>
                                      <p:to>
                                        <p:strVal val="visible"/>
                                      </p:to>
                                    </p:set>
                                    <p:animEffect transition="in" filter="fade">
                                      <p:cBhvr>
                                        <p:cTn id="47" dur="1000"/>
                                        <p:tgtEl>
                                          <p:spTgt spid="24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9"/>
                                        </p:tgtEl>
                                        <p:attrNameLst>
                                          <p:attrName>style.visibility</p:attrName>
                                        </p:attrNameLst>
                                      </p:cBhvr>
                                      <p:to>
                                        <p:strVal val="visible"/>
                                      </p:to>
                                    </p:set>
                                    <p:animEffect transition="in" filter="fade">
                                      <p:cBhvr>
                                        <p:cTn id="52" dur="1000"/>
                                        <p:tgtEl>
                                          <p:spTgt spid="24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48"/>
                                        </p:tgtEl>
                                        <p:attrNameLst>
                                          <p:attrName>style.visibility</p:attrName>
                                        </p:attrNameLst>
                                      </p:cBhvr>
                                      <p:to>
                                        <p:strVal val="visible"/>
                                      </p:to>
                                    </p:set>
                                    <p:animEffect transition="in" filter="fade">
                                      <p:cBhvr>
                                        <p:cTn id="57" dur="1000"/>
                                        <p:tgtEl>
                                          <p:spTgt spid="248"/>
                                        </p:tgtEl>
                                      </p:cBhvr>
                                    </p:animEffect>
                                  </p:childTnLst>
                                </p:cTn>
                              </p:par>
                              <p:par>
                                <p:cTn id="58" presetID="10" presetClass="entr" presetSubtype="0" fill="hold" nodeType="withEffect">
                                  <p:stCondLst>
                                    <p:cond delay="0"/>
                                  </p:stCondLst>
                                  <p:childTnLst>
                                    <p:set>
                                      <p:cBhvr>
                                        <p:cTn id="59" dur="1" fill="hold">
                                          <p:stCondLst>
                                            <p:cond delay="0"/>
                                          </p:stCondLst>
                                        </p:cTn>
                                        <p:tgtEl>
                                          <p:spTgt spid="250"/>
                                        </p:tgtEl>
                                        <p:attrNameLst>
                                          <p:attrName>style.visibility</p:attrName>
                                        </p:attrNameLst>
                                      </p:cBhvr>
                                      <p:to>
                                        <p:strVal val="visible"/>
                                      </p:to>
                                    </p:set>
                                    <p:animEffect transition="in" filter="fade">
                                      <p:cBhvr>
                                        <p:cTn id="60" dur="1000"/>
                                        <p:tgtEl>
                                          <p:spTgt spid="250"/>
                                        </p:tgtEl>
                                      </p:cBhvr>
                                    </p:animEffect>
                                  </p:childTnLst>
                                </p:cTn>
                              </p:par>
                              <p:par>
                                <p:cTn id="61" presetID="10" presetClass="entr" presetSubtype="0" fill="hold" nodeType="withEffect">
                                  <p:stCondLst>
                                    <p:cond delay="0"/>
                                  </p:stCondLst>
                                  <p:childTnLst>
                                    <p:set>
                                      <p:cBhvr>
                                        <p:cTn id="62" dur="1" fill="hold">
                                          <p:stCondLst>
                                            <p:cond delay="0"/>
                                          </p:stCondLst>
                                        </p:cTn>
                                        <p:tgtEl>
                                          <p:spTgt spid="251"/>
                                        </p:tgtEl>
                                        <p:attrNameLst>
                                          <p:attrName>style.visibility</p:attrName>
                                        </p:attrNameLst>
                                      </p:cBhvr>
                                      <p:to>
                                        <p:strVal val="visible"/>
                                      </p:to>
                                    </p:set>
                                    <p:animEffect transition="in" filter="fade">
                                      <p:cBhvr>
                                        <p:cTn id="63" dur="1000"/>
                                        <p:tgtEl>
                                          <p:spTgt spid="25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40"/>
                                        </p:tgtEl>
                                        <p:attrNameLst>
                                          <p:attrName>style.visibility</p:attrName>
                                        </p:attrNameLst>
                                      </p:cBhvr>
                                      <p:to>
                                        <p:strVal val="visible"/>
                                      </p:to>
                                    </p:set>
                                    <p:animEffect transition="in" filter="fade">
                                      <p:cBhvr>
                                        <p:cTn id="68" dur="1000"/>
                                        <p:tgtEl>
                                          <p:spTgt spid="240"/>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41"/>
                                        </p:tgtEl>
                                        <p:attrNameLst>
                                          <p:attrName>style.visibility</p:attrName>
                                        </p:attrNameLst>
                                      </p:cBhvr>
                                      <p:to>
                                        <p:strVal val="visible"/>
                                      </p:to>
                                    </p:set>
                                    <p:animEffect transition="in" filter="fade">
                                      <p:cBhvr>
                                        <p:cTn id="73" dur="1000"/>
                                        <p:tgtEl>
                                          <p:spTgt spid="241"/>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42"/>
                                        </p:tgtEl>
                                        <p:attrNameLst>
                                          <p:attrName>style.visibility</p:attrName>
                                        </p:attrNameLst>
                                      </p:cBhvr>
                                      <p:to>
                                        <p:strVal val="visible"/>
                                      </p:to>
                                    </p:set>
                                    <p:animEffect transition="in" filter="fade">
                                      <p:cBhvr>
                                        <p:cTn id="78" dur="1000"/>
                                        <p:tgtEl>
                                          <p:spTgt spid="242"/>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43"/>
                                        </p:tgtEl>
                                        <p:attrNameLst>
                                          <p:attrName>style.visibility</p:attrName>
                                        </p:attrNameLst>
                                      </p:cBhvr>
                                      <p:to>
                                        <p:strVal val="visible"/>
                                      </p:to>
                                    </p:set>
                                    <p:animEffect transition="in" filter="fade">
                                      <p:cBhvr>
                                        <p:cTn id="83" dur="1000"/>
                                        <p:tgtEl>
                                          <p:spTgt spid="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36"/>
          <p:cNvPicPr preferRelativeResize="0"/>
          <p:nvPr/>
        </p:nvPicPr>
        <p:blipFill>
          <a:blip r:embed="rId3">
            <a:alphaModFix/>
          </a:blip>
          <a:stretch>
            <a:fillRect/>
          </a:stretch>
        </p:blipFill>
        <p:spPr>
          <a:xfrm>
            <a:off x="5734851" y="1367917"/>
            <a:ext cx="2505792" cy="4445126"/>
          </a:xfrm>
          <a:prstGeom prst="rect">
            <a:avLst/>
          </a:prstGeom>
          <a:noFill/>
          <a:ln>
            <a:noFill/>
          </a:ln>
        </p:spPr>
      </p:pic>
      <p:pic>
        <p:nvPicPr>
          <p:cNvPr id="257" name="Google Shape;257;p36"/>
          <p:cNvPicPr preferRelativeResize="0"/>
          <p:nvPr/>
        </p:nvPicPr>
        <p:blipFill>
          <a:blip r:embed="rId4">
            <a:alphaModFix/>
          </a:blip>
          <a:stretch>
            <a:fillRect/>
          </a:stretch>
        </p:blipFill>
        <p:spPr>
          <a:xfrm>
            <a:off x="1578425" y="1390087"/>
            <a:ext cx="2408924" cy="4395701"/>
          </a:xfrm>
          <a:prstGeom prst="rect">
            <a:avLst/>
          </a:prstGeom>
          <a:noFill/>
          <a:ln>
            <a:noFill/>
          </a:ln>
        </p:spPr>
      </p:pic>
      <p:sp>
        <p:nvSpPr>
          <p:cNvPr id="258" name="Google Shape;258;p36"/>
          <p:cNvSpPr txBox="1"/>
          <p:nvPr/>
        </p:nvSpPr>
        <p:spPr>
          <a:xfrm>
            <a:off x="3753750" y="263175"/>
            <a:ext cx="2118900" cy="53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latin typeface="Roboto Slab"/>
                <a:ea typeface="Roboto Slab"/>
                <a:cs typeface="Roboto Slab"/>
                <a:sym typeface="Roboto Slab"/>
              </a:rPr>
              <a:t>MIT LÁTUNK MI?</a:t>
            </a:r>
            <a:endParaRPr sz="1800" b="1">
              <a:latin typeface="Roboto Slab"/>
              <a:ea typeface="Roboto Slab"/>
              <a:cs typeface="Roboto Slab"/>
              <a:sym typeface="Roboto Slab"/>
            </a:endParaRPr>
          </a:p>
        </p:txBody>
      </p:sp>
      <p:sp>
        <p:nvSpPr>
          <p:cNvPr id="259" name="Google Shape;259;p36"/>
          <p:cNvSpPr txBox="1"/>
          <p:nvPr/>
        </p:nvSpPr>
        <p:spPr>
          <a:xfrm>
            <a:off x="3753743" y="273354"/>
            <a:ext cx="3425100" cy="41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GB" sz="1800" b="1">
                <a:latin typeface="Roboto Slab"/>
                <a:ea typeface="Roboto Slab"/>
                <a:cs typeface="Roboto Slab"/>
                <a:sym typeface="Roboto Slab"/>
              </a:rPr>
              <a:t>MIT LÁTNAK ŐK?</a:t>
            </a:r>
            <a:endParaRPr sz="1800" b="1">
              <a:latin typeface="Roboto Slab"/>
              <a:ea typeface="Roboto Slab"/>
              <a:cs typeface="Roboto Slab"/>
              <a:sym typeface="Roboto Slab"/>
            </a:endParaRPr>
          </a:p>
        </p:txBody>
      </p:sp>
      <p:grpSp>
        <p:nvGrpSpPr>
          <p:cNvPr id="260" name="Google Shape;260;p36"/>
          <p:cNvGrpSpPr/>
          <p:nvPr/>
        </p:nvGrpSpPr>
        <p:grpSpPr>
          <a:xfrm>
            <a:off x="1529777" y="872163"/>
            <a:ext cx="2506227" cy="5429441"/>
            <a:chOff x="2547150" y="238125"/>
            <a:chExt cx="2525675" cy="5238750"/>
          </a:xfrm>
        </p:grpSpPr>
        <p:sp>
          <p:nvSpPr>
            <p:cNvPr id="261" name="Google Shape;261;p36"/>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rgbClr val="FFFFFF"/>
            </a:solidFill>
            <a:ln>
              <a:noFill/>
            </a:ln>
            <a:effectLst>
              <a:outerShdw blurRad="57150" dist="19050" dir="5400000" algn="bl" rotWithShape="0">
                <a:srgbClr val="00329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6"/>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6"/>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6"/>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36"/>
          <p:cNvSpPr/>
          <p:nvPr/>
        </p:nvSpPr>
        <p:spPr>
          <a:xfrm>
            <a:off x="1586875" y="1888272"/>
            <a:ext cx="2397600" cy="3953400"/>
          </a:xfrm>
          <a:prstGeom prst="rect">
            <a:avLst/>
          </a:prstGeom>
          <a:solidFill>
            <a:srgbClr val="000000">
              <a:alpha val="75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 name="Google Shape;266;p36"/>
          <p:cNvGrpSpPr/>
          <p:nvPr/>
        </p:nvGrpSpPr>
        <p:grpSpPr>
          <a:xfrm>
            <a:off x="1526532" y="876861"/>
            <a:ext cx="2506227" cy="5429441"/>
            <a:chOff x="2547150" y="238125"/>
            <a:chExt cx="2525675" cy="5238750"/>
          </a:xfrm>
        </p:grpSpPr>
        <p:sp>
          <p:nvSpPr>
            <p:cNvPr id="267" name="Google Shape;267;p36"/>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rgbClr val="FFFFFF"/>
            </a:solidFill>
            <a:ln>
              <a:noFill/>
            </a:ln>
            <a:effectLst>
              <a:outerShdw blurRad="57150" dist="19050" dir="5400000" algn="bl" rotWithShape="0">
                <a:srgbClr val="00329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6"/>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6"/>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6"/>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1" name="Google Shape;271;p36"/>
          <p:cNvPicPr preferRelativeResize="0"/>
          <p:nvPr/>
        </p:nvPicPr>
        <p:blipFill>
          <a:blip r:embed="rId5">
            <a:alphaModFix/>
          </a:blip>
          <a:stretch>
            <a:fillRect/>
          </a:stretch>
        </p:blipFill>
        <p:spPr>
          <a:xfrm>
            <a:off x="1575236" y="1362764"/>
            <a:ext cx="2408829" cy="4419326"/>
          </a:xfrm>
          <a:prstGeom prst="rect">
            <a:avLst/>
          </a:prstGeom>
          <a:noFill/>
          <a:ln>
            <a:noFill/>
          </a:ln>
        </p:spPr>
      </p:pic>
      <p:grpSp>
        <p:nvGrpSpPr>
          <p:cNvPr id="272" name="Google Shape;272;p36"/>
          <p:cNvGrpSpPr/>
          <p:nvPr/>
        </p:nvGrpSpPr>
        <p:grpSpPr>
          <a:xfrm>
            <a:off x="5666730" y="858251"/>
            <a:ext cx="2607254" cy="5569839"/>
            <a:chOff x="2547150" y="238125"/>
            <a:chExt cx="2525675" cy="5238750"/>
          </a:xfrm>
        </p:grpSpPr>
        <p:sp>
          <p:nvSpPr>
            <p:cNvPr id="273" name="Google Shape;273;p36"/>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rgbClr val="FFFFFF"/>
            </a:solidFill>
            <a:ln>
              <a:noFill/>
            </a:ln>
            <a:effectLst>
              <a:outerShdw blurRad="57150" dist="19050" dir="5400000" algn="bl" rotWithShape="0">
                <a:srgbClr val="00329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6"/>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6"/>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6"/>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 name="Google Shape;277;p36"/>
          <p:cNvSpPr/>
          <p:nvPr/>
        </p:nvSpPr>
        <p:spPr>
          <a:xfrm>
            <a:off x="1584316" y="1952198"/>
            <a:ext cx="2397600" cy="3816000"/>
          </a:xfrm>
          <a:prstGeom prst="rect">
            <a:avLst/>
          </a:prstGeom>
          <a:solidFill>
            <a:srgbClr val="000000">
              <a:alpha val="75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8" name="Google Shape;278;p36"/>
          <p:cNvPicPr preferRelativeResize="0"/>
          <p:nvPr/>
        </p:nvPicPr>
        <p:blipFill>
          <a:blip r:embed="rId6">
            <a:alphaModFix/>
          </a:blip>
          <a:stretch>
            <a:fillRect/>
          </a:stretch>
        </p:blipFill>
        <p:spPr>
          <a:xfrm>
            <a:off x="1562196" y="1367377"/>
            <a:ext cx="2471286" cy="4393430"/>
          </a:xfrm>
          <a:prstGeom prst="rect">
            <a:avLst/>
          </a:prstGeom>
          <a:noFill/>
          <a:ln>
            <a:noFill/>
          </a:ln>
        </p:spPr>
      </p:pic>
      <p:grpSp>
        <p:nvGrpSpPr>
          <p:cNvPr id="279" name="Google Shape;279;p36"/>
          <p:cNvGrpSpPr/>
          <p:nvPr/>
        </p:nvGrpSpPr>
        <p:grpSpPr>
          <a:xfrm>
            <a:off x="1500802" y="860016"/>
            <a:ext cx="2571137" cy="5569839"/>
            <a:chOff x="2547150" y="238125"/>
            <a:chExt cx="2525675" cy="5238750"/>
          </a:xfrm>
        </p:grpSpPr>
        <p:sp>
          <p:nvSpPr>
            <p:cNvPr id="280" name="Google Shape;280;p36"/>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rgbClr val="FFFFFF"/>
            </a:solidFill>
            <a:ln>
              <a:noFill/>
            </a:ln>
            <a:effectLst>
              <a:outerShdw blurRad="57150" dist="19050" dir="5400000" algn="bl" rotWithShape="0">
                <a:srgbClr val="00329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6"/>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6"/>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6"/>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4" name="Google Shape;284;p36"/>
          <p:cNvSpPr/>
          <p:nvPr/>
        </p:nvSpPr>
        <p:spPr>
          <a:xfrm>
            <a:off x="7572675" y="1350325"/>
            <a:ext cx="777300" cy="807000"/>
          </a:xfrm>
          <a:prstGeom prst="ellipse">
            <a:avLst/>
          </a:prstGeom>
          <a:noFill/>
          <a:ln w="19050" cap="flat" cmpd="sng">
            <a:solidFill>
              <a:srgbClr val="D35630"/>
            </a:solidFill>
            <a:prstDash val="dash"/>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285" name="Google Shape;285;p36"/>
          <p:cNvSpPr/>
          <p:nvPr/>
        </p:nvSpPr>
        <p:spPr>
          <a:xfrm>
            <a:off x="7572680" y="4788271"/>
            <a:ext cx="777300" cy="807000"/>
          </a:xfrm>
          <a:prstGeom prst="ellipse">
            <a:avLst/>
          </a:prstGeom>
          <a:noFill/>
          <a:ln w="19050" cap="flat" cmpd="sng">
            <a:solidFill>
              <a:srgbClr val="D35630"/>
            </a:solidFill>
            <a:prstDash val="dash"/>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sp>
        <p:nvSpPr>
          <p:cNvPr id="286" name="Google Shape;286;p36"/>
          <p:cNvSpPr/>
          <p:nvPr/>
        </p:nvSpPr>
        <p:spPr>
          <a:xfrm>
            <a:off x="5666629" y="4788271"/>
            <a:ext cx="777300" cy="807000"/>
          </a:xfrm>
          <a:prstGeom prst="ellipse">
            <a:avLst/>
          </a:prstGeom>
          <a:noFill/>
          <a:ln w="19050" cap="flat" cmpd="sng">
            <a:solidFill>
              <a:srgbClr val="D35630"/>
            </a:solidFill>
            <a:prstDash val="dash"/>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a:p>
        </p:txBody>
      </p:sp>
      <p:pic>
        <p:nvPicPr>
          <p:cNvPr id="287" name="Google Shape;287;p36"/>
          <p:cNvPicPr preferRelativeResize="0"/>
          <p:nvPr/>
        </p:nvPicPr>
        <p:blipFill>
          <a:blip r:embed="rId7">
            <a:alphaModFix/>
          </a:blip>
          <a:stretch>
            <a:fillRect/>
          </a:stretch>
        </p:blipFill>
        <p:spPr>
          <a:xfrm rot="-1135566">
            <a:off x="8173244" y="1612418"/>
            <a:ext cx="1368012" cy="1934313"/>
          </a:xfrm>
          <a:prstGeom prst="rect">
            <a:avLst/>
          </a:prstGeom>
          <a:noFill/>
          <a:ln>
            <a:noFill/>
          </a:ln>
        </p:spPr>
      </p:pic>
      <p:pic>
        <p:nvPicPr>
          <p:cNvPr id="288" name="Google Shape;288;p36"/>
          <p:cNvPicPr preferRelativeResize="0"/>
          <p:nvPr/>
        </p:nvPicPr>
        <p:blipFill>
          <a:blip r:embed="rId7">
            <a:alphaModFix/>
          </a:blip>
          <a:stretch>
            <a:fillRect/>
          </a:stretch>
        </p:blipFill>
        <p:spPr>
          <a:xfrm rot="-618223">
            <a:off x="8000545" y="5155532"/>
            <a:ext cx="1414112" cy="1607162"/>
          </a:xfrm>
          <a:prstGeom prst="rect">
            <a:avLst/>
          </a:prstGeom>
          <a:noFill/>
          <a:ln>
            <a:noFill/>
          </a:ln>
        </p:spPr>
      </p:pic>
      <p:pic>
        <p:nvPicPr>
          <p:cNvPr id="289" name="Google Shape;289;p36"/>
          <p:cNvPicPr preferRelativeResize="0"/>
          <p:nvPr/>
        </p:nvPicPr>
        <p:blipFill>
          <a:blip r:embed="rId7">
            <a:alphaModFix/>
          </a:blip>
          <a:stretch>
            <a:fillRect/>
          </a:stretch>
        </p:blipFill>
        <p:spPr>
          <a:xfrm rot="-208475" flipH="1">
            <a:off x="4313118" y="5385429"/>
            <a:ext cx="1791640" cy="2036224"/>
          </a:xfrm>
          <a:prstGeom prst="rect">
            <a:avLst/>
          </a:prstGeom>
          <a:noFill/>
          <a:ln>
            <a:noFill/>
          </a:ln>
        </p:spPr>
      </p:pic>
      <p:sp>
        <p:nvSpPr>
          <p:cNvPr id="290" name="Google Shape;290;p36"/>
          <p:cNvSpPr/>
          <p:nvPr/>
        </p:nvSpPr>
        <p:spPr>
          <a:xfrm>
            <a:off x="4469700" y="2758672"/>
            <a:ext cx="839400" cy="828000"/>
          </a:xfrm>
          <a:prstGeom prst="mathEqual">
            <a:avLst>
              <a:gd name="adj1" fmla="val 23520"/>
              <a:gd name="adj2" fmla="val 11760"/>
            </a:avLst>
          </a:prstGeom>
          <a:solidFill>
            <a:srgbClr val="D35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6"/>
          <p:cNvSpPr/>
          <p:nvPr/>
        </p:nvSpPr>
        <p:spPr>
          <a:xfrm>
            <a:off x="4468900" y="2792873"/>
            <a:ext cx="835200" cy="759600"/>
          </a:xfrm>
          <a:prstGeom prst="mathNotEqual">
            <a:avLst>
              <a:gd name="adj1" fmla="val 23520"/>
              <a:gd name="adj2" fmla="val 6600000"/>
              <a:gd name="adj3" fmla="val 11760"/>
            </a:avLst>
          </a:prstGeom>
          <a:solidFill>
            <a:srgbClr val="D35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6"/>
          <p:cNvSpPr/>
          <p:nvPr/>
        </p:nvSpPr>
        <p:spPr>
          <a:xfrm>
            <a:off x="1555163" y="1921941"/>
            <a:ext cx="2448000" cy="3953400"/>
          </a:xfrm>
          <a:prstGeom prst="rect">
            <a:avLst/>
          </a:prstGeom>
          <a:solidFill>
            <a:srgbClr val="000000">
              <a:alpha val="75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animEffect transition="in" filter="fade">
                                      <p:cBhvr>
                                        <p:cTn id="7" dur="1000"/>
                                        <p:tgtEl>
                                          <p:spTgt spid="266"/>
                                        </p:tgtEl>
                                      </p:cBhvr>
                                    </p:animEffect>
                                  </p:childTnLst>
                                </p:cTn>
                              </p:par>
                              <p:par>
                                <p:cTn id="8" presetID="10" presetClass="entr" presetSubtype="0" fill="hold" nodeType="withEffect">
                                  <p:stCondLst>
                                    <p:cond delay="0"/>
                                  </p:stCondLst>
                                  <p:childTnLst>
                                    <p:set>
                                      <p:cBhvr>
                                        <p:cTn id="9" dur="1" fill="hold">
                                          <p:stCondLst>
                                            <p:cond delay="0"/>
                                          </p:stCondLst>
                                        </p:cTn>
                                        <p:tgtEl>
                                          <p:spTgt spid="271"/>
                                        </p:tgtEl>
                                        <p:attrNameLst>
                                          <p:attrName>style.visibility</p:attrName>
                                        </p:attrNameLst>
                                      </p:cBhvr>
                                      <p:to>
                                        <p:strVal val="visible"/>
                                      </p:to>
                                    </p:set>
                                    <p:animEffect transition="in" filter="fade">
                                      <p:cBhvr>
                                        <p:cTn id="10" dur="1000"/>
                                        <p:tgtEl>
                                          <p:spTgt spid="271"/>
                                        </p:tgtEl>
                                      </p:cBhvr>
                                    </p:animEffect>
                                  </p:childTnLst>
                                </p:cTn>
                              </p:par>
                              <p:par>
                                <p:cTn id="11" presetID="10" presetClass="entr" presetSubtype="0" fill="hold" nodeType="withEffect">
                                  <p:stCondLst>
                                    <p:cond delay="0"/>
                                  </p:stCondLst>
                                  <p:childTnLst>
                                    <p:set>
                                      <p:cBhvr>
                                        <p:cTn id="12" dur="1" fill="hold">
                                          <p:stCondLst>
                                            <p:cond delay="0"/>
                                          </p:stCondLst>
                                        </p:cTn>
                                        <p:tgtEl>
                                          <p:spTgt spid="277"/>
                                        </p:tgtEl>
                                        <p:attrNameLst>
                                          <p:attrName>style.visibility</p:attrName>
                                        </p:attrNameLst>
                                      </p:cBhvr>
                                      <p:to>
                                        <p:strVal val="visible"/>
                                      </p:to>
                                    </p:set>
                                    <p:animEffect transition="in" filter="fade">
                                      <p:cBhvr>
                                        <p:cTn id="13" dur="1000"/>
                                        <p:tgtEl>
                                          <p:spTgt spid="27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78"/>
                                        </p:tgtEl>
                                        <p:attrNameLst>
                                          <p:attrName>style.visibility</p:attrName>
                                        </p:attrNameLst>
                                      </p:cBhvr>
                                      <p:to>
                                        <p:strVal val="visible"/>
                                      </p:to>
                                    </p:set>
                                    <p:animEffect transition="in" filter="fade">
                                      <p:cBhvr>
                                        <p:cTn id="18" dur="1000"/>
                                        <p:tgtEl>
                                          <p:spTgt spid="278"/>
                                        </p:tgtEl>
                                      </p:cBhvr>
                                    </p:animEffect>
                                  </p:childTnLst>
                                </p:cTn>
                              </p:par>
                              <p:par>
                                <p:cTn id="19" presetID="10" presetClass="entr" presetSubtype="0" fill="hold" nodeType="withEffect">
                                  <p:stCondLst>
                                    <p:cond delay="0"/>
                                  </p:stCondLst>
                                  <p:childTnLst>
                                    <p:set>
                                      <p:cBhvr>
                                        <p:cTn id="20" dur="1" fill="hold">
                                          <p:stCondLst>
                                            <p:cond delay="0"/>
                                          </p:stCondLst>
                                        </p:cTn>
                                        <p:tgtEl>
                                          <p:spTgt spid="292"/>
                                        </p:tgtEl>
                                        <p:attrNameLst>
                                          <p:attrName>style.visibility</p:attrName>
                                        </p:attrNameLst>
                                      </p:cBhvr>
                                      <p:to>
                                        <p:strVal val="visible"/>
                                      </p:to>
                                    </p:set>
                                    <p:animEffect transition="in" filter="fade">
                                      <p:cBhvr>
                                        <p:cTn id="21" dur="1000"/>
                                        <p:tgtEl>
                                          <p:spTgt spid="292"/>
                                        </p:tgtEl>
                                      </p:cBhvr>
                                    </p:animEffect>
                                  </p:childTnLst>
                                </p:cTn>
                              </p:par>
                              <p:par>
                                <p:cTn id="22" presetID="10" presetClass="entr" presetSubtype="0" fill="hold" nodeType="withEffect">
                                  <p:stCondLst>
                                    <p:cond delay="0"/>
                                  </p:stCondLst>
                                  <p:childTnLst>
                                    <p:set>
                                      <p:cBhvr>
                                        <p:cTn id="23" dur="1" fill="hold">
                                          <p:stCondLst>
                                            <p:cond delay="0"/>
                                          </p:stCondLst>
                                        </p:cTn>
                                        <p:tgtEl>
                                          <p:spTgt spid="279"/>
                                        </p:tgtEl>
                                        <p:attrNameLst>
                                          <p:attrName>style.visibility</p:attrName>
                                        </p:attrNameLst>
                                      </p:cBhvr>
                                      <p:to>
                                        <p:strVal val="visible"/>
                                      </p:to>
                                    </p:set>
                                    <p:animEffect transition="in" filter="fade">
                                      <p:cBhvr>
                                        <p:cTn id="24" dur="1000"/>
                                        <p:tgtEl>
                                          <p:spTgt spid="27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90"/>
                                        </p:tgtEl>
                                        <p:attrNameLst>
                                          <p:attrName>style.visibility</p:attrName>
                                        </p:attrNameLst>
                                      </p:cBhvr>
                                      <p:to>
                                        <p:strVal val="visible"/>
                                      </p:to>
                                    </p:set>
                                    <p:animEffect transition="in" filter="fade">
                                      <p:cBhvr>
                                        <p:cTn id="29" dur="1000"/>
                                        <p:tgtEl>
                                          <p:spTgt spid="29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56"/>
                                        </p:tgtEl>
                                        <p:attrNameLst>
                                          <p:attrName>style.visibility</p:attrName>
                                        </p:attrNameLst>
                                      </p:cBhvr>
                                      <p:to>
                                        <p:strVal val="visible"/>
                                      </p:to>
                                    </p:set>
                                    <p:animEffect transition="in" filter="fade">
                                      <p:cBhvr>
                                        <p:cTn id="34" dur="1000"/>
                                        <p:tgtEl>
                                          <p:spTgt spid="256"/>
                                        </p:tgtEl>
                                      </p:cBhvr>
                                    </p:animEffect>
                                  </p:childTnLst>
                                </p:cTn>
                              </p:par>
                              <p:par>
                                <p:cTn id="35" presetID="10" presetClass="entr" presetSubtype="0" fill="hold" nodeType="withEffect">
                                  <p:stCondLst>
                                    <p:cond delay="0"/>
                                  </p:stCondLst>
                                  <p:childTnLst>
                                    <p:set>
                                      <p:cBhvr>
                                        <p:cTn id="36" dur="1" fill="hold">
                                          <p:stCondLst>
                                            <p:cond delay="0"/>
                                          </p:stCondLst>
                                        </p:cTn>
                                        <p:tgtEl>
                                          <p:spTgt spid="272"/>
                                        </p:tgtEl>
                                        <p:attrNameLst>
                                          <p:attrName>style.visibility</p:attrName>
                                        </p:attrNameLst>
                                      </p:cBhvr>
                                      <p:to>
                                        <p:strVal val="visible"/>
                                      </p:to>
                                    </p:set>
                                    <p:animEffect transition="in" filter="fade">
                                      <p:cBhvr>
                                        <p:cTn id="37" dur="1000"/>
                                        <p:tgtEl>
                                          <p:spTgt spid="27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000"/>
                                        <p:tgtEl>
                                          <p:spTgt spid="258"/>
                                        </p:tgtEl>
                                      </p:cBhvr>
                                    </p:animEffect>
                                    <p:set>
                                      <p:cBhvr>
                                        <p:cTn id="42" dur="1" fill="hold">
                                          <p:stCondLst>
                                            <p:cond delay="1000"/>
                                          </p:stCondLst>
                                        </p:cTn>
                                        <p:tgtEl>
                                          <p:spTgt spid="25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9"/>
                                        </p:tgtEl>
                                        <p:attrNameLst>
                                          <p:attrName>style.visibility</p:attrName>
                                        </p:attrNameLst>
                                      </p:cBhvr>
                                      <p:to>
                                        <p:strVal val="visible"/>
                                      </p:to>
                                    </p:set>
                                    <p:animEffect transition="in" filter="fade">
                                      <p:cBhvr>
                                        <p:cTn id="47" dur="1000"/>
                                        <p:tgtEl>
                                          <p:spTgt spid="25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87"/>
                                        </p:tgtEl>
                                        <p:attrNameLst>
                                          <p:attrName>style.visibility</p:attrName>
                                        </p:attrNameLst>
                                      </p:cBhvr>
                                      <p:to>
                                        <p:strVal val="visible"/>
                                      </p:to>
                                    </p:set>
                                    <p:animEffect transition="in" filter="fade">
                                      <p:cBhvr>
                                        <p:cTn id="52" dur="1000"/>
                                        <p:tgtEl>
                                          <p:spTgt spid="28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84"/>
                                        </p:tgtEl>
                                        <p:attrNameLst>
                                          <p:attrName>style.visibility</p:attrName>
                                        </p:attrNameLst>
                                      </p:cBhvr>
                                      <p:to>
                                        <p:strVal val="visible"/>
                                      </p:to>
                                    </p:set>
                                    <p:animEffect transition="in" filter="fade">
                                      <p:cBhvr>
                                        <p:cTn id="57" dur="1000"/>
                                        <p:tgtEl>
                                          <p:spTgt spid="28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89"/>
                                        </p:tgtEl>
                                        <p:attrNameLst>
                                          <p:attrName>style.visibility</p:attrName>
                                        </p:attrNameLst>
                                      </p:cBhvr>
                                      <p:to>
                                        <p:strVal val="visible"/>
                                      </p:to>
                                    </p:set>
                                    <p:animEffect transition="in" filter="fade">
                                      <p:cBhvr>
                                        <p:cTn id="62" dur="1000"/>
                                        <p:tgtEl>
                                          <p:spTgt spid="28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86"/>
                                        </p:tgtEl>
                                        <p:attrNameLst>
                                          <p:attrName>style.visibility</p:attrName>
                                        </p:attrNameLst>
                                      </p:cBhvr>
                                      <p:to>
                                        <p:strVal val="visible"/>
                                      </p:to>
                                    </p:set>
                                    <p:animEffect transition="in" filter="fade">
                                      <p:cBhvr>
                                        <p:cTn id="67" dur="1000"/>
                                        <p:tgtEl>
                                          <p:spTgt spid="28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88"/>
                                        </p:tgtEl>
                                        <p:attrNameLst>
                                          <p:attrName>style.visibility</p:attrName>
                                        </p:attrNameLst>
                                      </p:cBhvr>
                                      <p:to>
                                        <p:strVal val="visible"/>
                                      </p:to>
                                    </p:set>
                                    <p:animEffect transition="in" filter="fade">
                                      <p:cBhvr>
                                        <p:cTn id="72" dur="1000"/>
                                        <p:tgtEl>
                                          <p:spTgt spid="28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85"/>
                                        </p:tgtEl>
                                        <p:attrNameLst>
                                          <p:attrName>style.visibility</p:attrName>
                                        </p:attrNameLst>
                                      </p:cBhvr>
                                      <p:to>
                                        <p:strVal val="visible"/>
                                      </p:to>
                                    </p:set>
                                    <p:animEffect transition="in" filter="fade">
                                      <p:cBhvr>
                                        <p:cTn id="77" dur="1000"/>
                                        <p:tgtEl>
                                          <p:spTgt spid="28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91"/>
                                        </p:tgtEl>
                                        <p:attrNameLst>
                                          <p:attrName>style.visibility</p:attrName>
                                        </p:attrNameLst>
                                      </p:cBhvr>
                                      <p:to>
                                        <p:strVal val="visible"/>
                                      </p:to>
                                    </p:set>
                                    <p:animEffect transition="in" filter="fade">
                                      <p:cBhvr>
                                        <p:cTn id="82" dur="1000"/>
                                        <p:tgtEl>
                                          <p:spTgt spid="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6"/>
        <p:cNvGrpSpPr/>
        <p:nvPr/>
      </p:nvGrpSpPr>
      <p:grpSpPr>
        <a:xfrm>
          <a:off x="0" y="0"/>
          <a:ext cx="0" cy="0"/>
          <a:chOff x="0" y="0"/>
          <a:chExt cx="0" cy="0"/>
        </a:xfrm>
      </p:grpSpPr>
      <p:pic>
        <p:nvPicPr>
          <p:cNvPr id="297" name="Google Shape;297;p37"/>
          <p:cNvPicPr preferRelativeResize="0"/>
          <p:nvPr/>
        </p:nvPicPr>
        <p:blipFill rotWithShape="1">
          <a:blip r:embed="rId3">
            <a:alphaModFix/>
          </a:blip>
          <a:srcRect r="24986"/>
          <a:stretch/>
        </p:blipFill>
        <p:spPr>
          <a:xfrm>
            <a:off x="-25" y="25"/>
            <a:ext cx="9143996" cy="6857998"/>
          </a:xfrm>
          <a:prstGeom prst="rect">
            <a:avLst/>
          </a:prstGeom>
          <a:noFill/>
          <a:ln>
            <a:noFill/>
          </a:ln>
        </p:spPr>
      </p:pic>
      <p:sp>
        <p:nvSpPr>
          <p:cNvPr id="298" name="Google Shape;298;p37"/>
          <p:cNvSpPr txBox="1"/>
          <p:nvPr/>
        </p:nvSpPr>
        <p:spPr>
          <a:xfrm>
            <a:off x="990600" y="1826551"/>
            <a:ext cx="7162800" cy="32049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GB" sz="2100">
                <a:solidFill>
                  <a:srgbClr val="FFFFFF"/>
                </a:solidFill>
                <a:latin typeface="Roboto Slab Light"/>
                <a:ea typeface="Roboto Slab Light"/>
                <a:cs typeface="Roboto Slab Light"/>
                <a:sym typeface="Roboto Slab Light"/>
              </a:rPr>
              <a:t>“33 fejlett országban a lakosság </a:t>
            </a:r>
            <a:br>
              <a:rPr lang="en-GB" sz="2100">
                <a:solidFill>
                  <a:srgbClr val="FFFFFF"/>
                </a:solidFill>
                <a:latin typeface="Roboto Slab Light"/>
                <a:ea typeface="Roboto Slab Light"/>
                <a:cs typeface="Roboto Slab Light"/>
                <a:sym typeface="Roboto Slab Light"/>
              </a:rPr>
            </a:br>
            <a:r>
              <a:rPr lang="en-GB" sz="2100">
                <a:solidFill>
                  <a:srgbClr val="FFFFFF"/>
                </a:solidFill>
                <a:latin typeface="Roboto Slab Light"/>
                <a:ea typeface="Roboto Slab Light"/>
                <a:cs typeface="Roboto Slab Light"/>
                <a:sym typeface="Roboto Slab Light"/>
              </a:rPr>
              <a:t>mindössze </a:t>
            </a:r>
            <a:r>
              <a:rPr lang="en-GB" sz="3600" b="1">
                <a:solidFill>
                  <a:srgbClr val="FFFFFF"/>
                </a:solidFill>
                <a:latin typeface="Roboto Slab"/>
                <a:ea typeface="Roboto Slab"/>
                <a:cs typeface="Roboto Slab"/>
                <a:sym typeface="Roboto Slab"/>
              </a:rPr>
              <a:t>5%</a:t>
            </a:r>
            <a:r>
              <a:rPr lang="en-GB" sz="2100">
                <a:solidFill>
                  <a:srgbClr val="FFFFFF"/>
                </a:solidFill>
                <a:latin typeface="Roboto Slab Light"/>
                <a:ea typeface="Roboto Slab Light"/>
                <a:cs typeface="Roboto Slab Light"/>
                <a:sym typeface="Roboto Slab Light"/>
              </a:rPr>
              <a:t>-ának van magasnak nevezhető digitális készsége, és csak minden 3. ember </a:t>
            </a:r>
            <a:br>
              <a:rPr lang="en-GB" sz="2100">
                <a:solidFill>
                  <a:srgbClr val="FFFFFF"/>
                </a:solidFill>
                <a:latin typeface="Roboto Slab Light"/>
                <a:ea typeface="Roboto Slab Light"/>
                <a:cs typeface="Roboto Slab Light"/>
                <a:sym typeface="Roboto Slab Light"/>
              </a:rPr>
            </a:br>
            <a:endParaRPr sz="2400">
              <a:solidFill>
                <a:srgbClr val="FFFFFF"/>
              </a:solidFill>
              <a:latin typeface="Roboto"/>
              <a:ea typeface="Roboto"/>
              <a:cs typeface="Roboto"/>
              <a:sym typeface="Roboto"/>
            </a:endParaRPr>
          </a:p>
          <a:p>
            <a:pPr marL="0" lvl="0" indent="0" algn="l" rtl="0">
              <a:spcBef>
                <a:spcPts val="0"/>
              </a:spcBef>
              <a:spcAft>
                <a:spcPts val="0"/>
              </a:spcAft>
              <a:buNone/>
            </a:pPr>
            <a:endParaRPr sz="2400">
              <a:solidFill>
                <a:srgbClr val="FFFFFF"/>
              </a:solidFill>
              <a:latin typeface="Roboto Medium"/>
              <a:ea typeface="Roboto Medium"/>
              <a:cs typeface="Roboto Medium"/>
              <a:sym typeface="Roboto Medium"/>
            </a:endParaRPr>
          </a:p>
        </p:txBody>
      </p:sp>
      <p:sp>
        <p:nvSpPr>
          <p:cNvPr id="299" name="Google Shape;299;p37"/>
          <p:cNvSpPr txBox="1"/>
          <p:nvPr/>
        </p:nvSpPr>
        <p:spPr>
          <a:xfrm>
            <a:off x="5981525" y="6085167"/>
            <a:ext cx="2608500" cy="6093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F3F3F3"/>
              </a:buClr>
              <a:buSzPts val="1400"/>
              <a:buFont typeface="Roboto Slab"/>
              <a:buChar char="-"/>
            </a:pPr>
            <a:r>
              <a:rPr lang="en-GB" i="1">
                <a:solidFill>
                  <a:srgbClr val="F3F3F3"/>
                </a:solidFill>
                <a:latin typeface="Roboto Slab"/>
                <a:ea typeface="Roboto Slab"/>
                <a:cs typeface="Roboto Slab"/>
                <a:sym typeface="Roboto Slab"/>
              </a:rPr>
              <a:t>Jakob Nielsen, NNG</a:t>
            </a:r>
            <a:endParaRPr i="1">
              <a:solidFill>
                <a:srgbClr val="F3F3F3"/>
              </a:solidFill>
              <a:latin typeface="Roboto Slab"/>
              <a:ea typeface="Roboto Slab"/>
              <a:cs typeface="Roboto Slab"/>
              <a:sym typeface="Roboto Slab"/>
            </a:endParaRPr>
          </a:p>
        </p:txBody>
      </p:sp>
      <p:sp>
        <p:nvSpPr>
          <p:cNvPr id="300" name="Google Shape;300;p37"/>
          <p:cNvSpPr txBox="1"/>
          <p:nvPr/>
        </p:nvSpPr>
        <p:spPr>
          <a:xfrm>
            <a:off x="2287500" y="3729970"/>
            <a:ext cx="4569000" cy="7662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Clr>
                <a:schemeClr val="dk1"/>
              </a:buClr>
              <a:buSzPts val="1100"/>
              <a:buFont typeface="Arial"/>
              <a:buNone/>
            </a:pPr>
            <a:r>
              <a:rPr lang="en-GB" sz="2100">
                <a:solidFill>
                  <a:schemeClr val="lt1"/>
                </a:solidFill>
                <a:latin typeface="Roboto Slab Light"/>
                <a:ea typeface="Roboto Slab Light"/>
                <a:cs typeface="Roboto Slab Light"/>
                <a:sym typeface="Roboto Slab Light"/>
              </a:rPr>
              <a:t>tud egy közepes nehézségi szintű </a:t>
            </a:r>
            <a:br>
              <a:rPr lang="en-GB" sz="2100">
                <a:solidFill>
                  <a:schemeClr val="lt1"/>
                </a:solidFill>
                <a:latin typeface="Roboto Slab Light"/>
                <a:ea typeface="Roboto Slab Light"/>
                <a:cs typeface="Roboto Slab Light"/>
                <a:sym typeface="Roboto Slab Light"/>
              </a:rPr>
            </a:br>
            <a:endParaRPr/>
          </a:p>
        </p:txBody>
      </p:sp>
      <p:sp>
        <p:nvSpPr>
          <p:cNvPr id="301" name="Google Shape;301;p37"/>
          <p:cNvSpPr txBox="1"/>
          <p:nvPr/>
        </p:nvSpPr>
        <p:spPr>
          <a:xfrm>
            <a:off x="1963800" y="4313795"/>
            <a:ext cx="5216400" cy="4926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Clr>
                <a:schemeClr val="dk1"/>
              </a:buClr>
              <a:buSzPts val="1100"/>
              <a:buFont typeface="Arial"/>
              <a:buNone/>
            </a:pPr>
            <a:r>
              <a:rPr lang="en-GB" sz="2100">
                <a:solidFill>
                  <a:schemeClr val="lt1"/>
                </a:solidFill>
                <a:latin typeface="Roboto Slab Light"/>
                <a:ea typeface="Roboto Slab Light"/>
                <a:cs typeface="Roboto Slab Light"/>
                <a:sym typeface="Roboto Slab Light"/>
              </a:rPr>
              <a:t>feladatot megoldani a számítógépén.”</a:t>
            </a:r>
            <a:r>
              <a:rPr lang="en-GB" sz="2200">
                <a:solidFill>
                  <a:schemeClr val="lt1"/>
                </a:solidFill>
                <a:latin typeface="Roboto Slab Light"/>
                <a:ea typeface="Roboto Slab Light"/>
                <a:cs typeface="Roboto Slab Light"/>
                <a:sym typeface="Roboto Slab Light"/>
              </a:rPr>
              <a:t> </a:t>
            </a:r>
            <a:endParaRPr sz="2200">
              <a:solidFill>
                <a:schemeClr val="lt1"/>
              </a:solidFill>
              <a:latin typeface="Roboto Slab Light"/>
              <a:ea typeface="Roboto Slab Light"/>
              <a:cs typeface="Roboto Slab Light"/>
              <a:sym typeface="Roboto Slab Light"/>
            </a:endParaRPr>
          </a:p>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5"/>
        <p:cNvGrpSpPr/>
        <p:nvPr/>
      </p:nvGrpSpPr>
      <p:grpSpPr>
        <a:xfrm>
          <a:off x="0" y="0"/>
          <a:ext cx="0" cy="0"/>
          <a:chOff x="0" y="0"/>
          <a:chExt cx="0" cy="0"/>
        </a:xfrm>
      </p:grpSpPr>
      <p:pic>
        <p:nvPicPr>
          <p:cNvPr id="306" name="Google Shape;306;p38"/>
          <p:cNvPicPr preferRelativeResize="0"/>
          <p:nvPr/>
        </p:nvPicPr>
        <p:blipFill rotWithShape="1">
          <a:blip r:embed="rId3">
            <a:alphaModFix/>
          </a:blip>
          <a:srcRect r="24986"/>
          <a:stretch/>
        </p:blipFill>
        <p:spPr>
          <a:xfrm>
            <a:off x="-25" y="25"/>
            <a:ext cx="9143996" cy="6857998"/>
          </a:xfrm>
          <a:prstGeom prst="rect">
            <a:avLst/>
          </a:prstGeom>
          <a:noFill/>
          <a:ln>
            <a:noFill/>
          </a:ln>
        </p:spPr>
      </p:pic>
      <p:sp>
        <p:nvSpPr>
          <p:cNvPr id="307" name="Google Shape;307;p38"/>
          <p:cNvSpPr txBox="1"/>
          <p:nvPr/>
        </p:nvSpPr>
        <p:spPr>
          <a:xfrm>
            <a:off x="990600" y="889425"/>
            <a:ext cx="7162800" cy="519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200">
              <a:solidFill>
                <a:srgbClr val="FFFFFF"/>
              </a:solidFill>
              <a:latin typeface="Roboto Slab"/>
              <a:ea typeface="Roboto Slab"/>
              <a:cs typeface="Roboto Slab"/>
              <a:sym typeface="Roboto Slab"/>
            </a:endParaRPr>
          </a:p>
          <a:p>
            <a:pPr marL="0" lvl="0" indent="0" algn="ctr" rtl="0">
              <a:spcBef>
                <a:spcPts val="0"/>
              </a:spcBef>
              <a:spcAft>
                <a:spcPts val="0"/>
              </a:spcAft>
              <a:buNone/>
            </a:pPr>
            <a:endParaRPr sz="2400">
              <a:solidFill>
                <a:srgbClr val="FFFFFF"/>
              </a:solidFill>
              <a:latin typeface="Roboto"/>
              <a:ea typeface="Roboto"/>
              <a:cs typeface="Roboto"/>
              <a:sym typeface="Roboto"/>
            </a:endParaRPr>
          </a:p>
          <a:p>
            <a:pPr marL="0" lvl="0" indent="0" algn="ctr" rtl="0">
              <a:spcBef>
                <a:spcPts val="0"/>
              </a:spcBef>
              <a:spcAft>
                <a:spcPts val="0"/>
              </a:spcAft>
              <a:buNone/>
            </a:pPr>
            <a:r>
              <a:rPr lang="en-GB" sz="2100" i="1">
                <a:solidFill>
                  <a:srgbClr val="FFFFFF"/>
                </a:solidFill>
                <a:latin typeface="Roboto Slab"/>
                <a:ea typeface="Roboto Slab"/>
                <a:cs typeface="Roboto Slab"/>
                <a:sym typeface="Roboto Slab"/>
              </a:rPr>
              <a:t>“Mit mond nekünk ez az egyszerű adat?</a:t>
            </a:r>
            <a:r>
              <a:rPr lang="en-GB" sz="2400" i="1">
                <a:solidFill>
                  <a:srgbClr val="FFFFFF"/>
                </a:solidFill>
                <a:latin typeface="Roboto Slab"/>
                <a:ea typeface="Roboto Slab"/>
                <a:cs typeface="Roboto Slab"/>
                <a:sym typeface="Roboto Slab"/>
              </a:rPr>
              <a:t> </a:t>
            </a:r>
            <a:endParaRPr sz="2400" i="1">
              <a:solidFill>
                <a:srgbClr val="FFFFFF"/>
              </a:solidFill>
              <a:latin typeface="Roboto Slab"/>
              <a:ea typeface="Roboto Slab"/>
              <a:cs typeface="Roboto Slab"/>
              <a:sym typeface="Roboto Slab"/>
            </a:endParaRPr>
          </a:p>
          <a:p>
            <a:pPr marL="0" lvl="0" indent="0" algn="ctr" rtl="0">
              <a:spcBef>
                <a:spcPts val="0"/>
              </a:spcBef>
              <a:spcAft>
                <a:spcPts val="0"/>
              </a:spcAft>
              <a:buNone/>
            </a:pPr>
            <a:endParaRPr sz="2400" i="1">
              <a:solidFill>
                <a:srgbClr val="FFFFFF"/>
              </a:solidFill>
              <a:latin typeface="Roboto Slab"/>
              <a:ea typeface="Roboto Slab"/>
              <a:cs typeface="Roboto Slab"/>
              <a:sym typeface="Roboto Slab"/>
            </a:endParaRPr>
          </a:p>
          <a:p>
            <a:pPr marL="0" lvl="0" indent="0" algn="ctr" rtl="0">
              <a:spcBef>
                <a:spcPts val="0"/>
              </a:spcBef>
              <a:spcAft>
                <a:spcPts val="0"/>
              </a:spcAft>
              <a:buNone/>
            </a:pPr>
            <a:endParaRPr sz="2400">
              <a:solidFill>
                <a:srgbClr val="FFFFFF"/>
              </a:solidFill>
              <a:latin typeface="Roboto"/>
              <a:ea typeface="Roboto"/>
              <a:cs typeface="Roboto"/>
              <a:sym typeface="Roboto"/>
            </a:endParaRPr>
          </a:p>
          <a:p>
            <a:pPr marL="0" lvl="0" indent="0" algn="ctr" rtl="0">
              <a:lnSpc>
                <a:spcPct val="115000"/>
              </a:lnSpc>
              <a:spcBef>
                <a:spcPts val="0"/>
              </a:spcBef>
              <a:spcAft>
                <a:spcPts val="0"/>
              </a:spcAft>
              <a:buNone/>
            </a:pPr>
            <a:r>
              <a:rPr lang="en-GB" sz="4000" b="1">
                <a:solidFill>
                  <a:srgbClr val="FFFFFF"/>
                </a:solidFill>
                <a:latin typeface="Roboto Slab"/>
                <a:ea typeface="Roboto Slab"/>
                <a:cs typeface="Roboto Slab"/>
                <a:sym typeface="Roboto Slab"/>
              </a:rPr>
              <a:t>Nem te vagy a felhasználó,</a:t>
            </a:r>
            <a:r>
              <a:rPr lang="en-GB" sz="4000">
                <a:solidFill>
                  <a:srgbClr val="FFFFFF"/>
                </a:solidFill>
                <a:latin typeface="Roboto"/>
                <a:ea typeface="Roboto"/>
                <a:cs typeface="Roboto"/>
                <a:sym typeface="Roboto"/>
              </a:rPr>
              <a:t> </a:t>
            </a:r>
            <a:endParaRPr sz="4000">
              <a:solidFill>
                <a:srgbClr val="FFFFFF"/>
              </a:solidFill>
              <a:latin typeface="Roboto"/>
              <a:ea typeface="Roboto"/>
              <a:cs typeface="Roboto"/>
              <a:sym typeface="Roboto"/>
            </a:endParaRPr>
          </a:p>
          <a:p>
            <a:pPr marL="0" lvl="0" indent="0" algn="ctr" rtl="0">
              <a:lnSpc>
                <a:spcPct val="115000"/>
              </a:lnSpc>
              <a:spcBef>
                <a:spcPts val="0"/>
              </a:spcBef>
              <a:spcAft>
                <a:spcPts val="0"/>
              </a:spcAft>
              <a:buClr>
                <a:schemeClr val="dk1"/>
              </a:buClr>
              <a:buSzPts val="1100"/>
              <a:buFont typeface="Arial"/>
              <a:buNone/>
            </a:pPr>
            <a:r>
              <a:rPr lang="en-GB" sz="2100">
                <a:solidFill>
                  <a:srgbClr val="FFFFFF"/>
                </a:solidFill>
                <a:latin typeface="Roboto Slab"/>
                <a:ea typeface="Roboto Slab"/>
                <a:cs typeface="Roboto Slab"/>
                <a:sym typeface="Roboto Slab"/>
              </a:rPr>
              <a:t>hacsak nem egy elit közönségnek tervezel.</a:t>
            </a:r>
            <a:r>
              <a:rPr lang="en-GB" sz="2100">
                <a:solidFill>
                  <a:srgbClr val="FFFFFF"/>
                </a:solidFill>
                <a:latin typeface="Roboto"/>
                <a:ea typeface="Roboto"/>
                <a:cs typeface="Roboto"/>
                <a:sym typeface="Roboto"/>
              </a:rPr>
              <a:t>”</a:t>
            </a:r>
            <a:endParaRPr sz="2100">
              <a:solidFill>
                <a:srgbClr val="FFFFFF"/>
              </a:solidFill>
              <a:latin typeface="Roboto"/>
              <a:ea typeface="Roboto"/>
              <a:cs typeface="Roboto"/>
              <a:sym typeface="Roboto"/>
            </a:endParaRPr>
          </a:p>
          <a:p>
            <a:pPr marL="0" lvl="0" indent="0" algn="l" rtl="0">
              <a:spcBef>
                <a:spcPts val="0"/>
              </a:spcBef>
              <a:spcAft>
                <a:spcPts val="0"/>
              </a:spcAft>
              <a:buNone/>
            </a:pPr>
            <a:endParaRPr sz="2400">
              <a:solidFill>
                <a:srgbClr val="FFFFFF"/>
              </a:solidFill>
              <a:latin typeface="Roboto Medium"/>
              <a:ea typeface="Roboto Medium"/>
              <a:cs typeface="Roboto Medium"/>
              <a:sym typeface="Roboto Medium"/>
            </a:endParaRPr>
          </a:p>
        </p:txBody>
      </p:sp>
      <p:sp>
        <p:nvSpPr>
          <p:cNvPr id="308" name="Google Shape;308;p38"/>
          <p:cNvSpPr txBox="1"/>
          <p:nvPr/>
        </p:nvSpPr>
        <p:spPr>
          <a:xfrm>
            <a:off x="5981525" y="6085167"/>
            <a:ext cx="2608500" cy="6093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F3F3F3"/>
              </a:buClr>
              <a:buSzPts val="1400"/>
              <a:buFont typeface="Roboto Slab"/>
              <a:buChar char="-"/>
            </a:pPr>
            <a:r>
              <a:rPr lang="en-GB" i="1">
                <a:solidFill>
                  <a:srgbClr val="F3F3F3"/>
                </a:solidFill>
                <a:latin typeface="Roboto Slab"/>
                <a:ea typeface="Roboto Slab"/>
                <a:cs typeface="Roboto Slab"/>
                <a:sym typeface="Roboto Slab"/>
              </a:rPr>
              <a:t>Jakob Nielsen, NNG</a:t>
            </a:r>
            <a:endParaRPr i="1">
              <a:solidFill>
                <a:srgbClr val="F3F3F3"/>
              </a:solidFill>
              <a:latin typeface="Roboto Slab"/>
              <a:ea typeface="Roboto Slab"/>
              <a:cs typeface="Roboto Slab"/>
              <a:sym typeface="Roboto Slab"/>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9"/>
          <p:cNvSpPr txBox="1">
            <a:spLocks noGrp="1"/>
          </p:cNvSpPr>
          <p:nvPr>
            <p:ph type="body" idx="1"/>
          </p:nvPr>
        </p:nvSpPr>
        <p:spPr>
          <a:xfrm>
            <a:off x="490100" y="2311506"/>
            <a:ext cx="8520600" cy="6996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sz="2400">
                <a:solidFill>
                  <a:schemeClr val="dk1"/>
                </a:solidFill>
                <a:latin typeface="Roboto Slab"/>
                <a:ea typeface="Roboto Slab"/>
                <a:cs typeface="Roboto Slab"/>
                <a:sym typeface="Roboto Slab"/>
              </a:rPr>
              <a:t>Interjúkon, teszteken közös gondolkodás és figyelem </a:t>
            </a:r>
            <a:endParaRPr sz="2400">
              <a:solidFill>
                <a:schemeClr val="dk1"/>
              </a:solidFill>
              <a:latin typeface="Roboto Slab"/>
              <a:ea typeface="Roboto Slab"/>
              <a:cs typeface="Roboto Slab"/>
              <a:sym typeface="Roboto Slab"/>
            </a:endParaRPr>
          </a:p>
          <a:p>
            <a:pPr marL="0" lvl="0" indent="0" algn="l" rtl="0">
              <a:lnSpc>
                <a:spcPct val="100000"/>
              </a:lnSpc>
              <a:spcBef>
                <a:spcPts val="0"/>
              </a:spcBef>
              <a:spcAft>
                <a:spcPts val="0"/>
              </a:spcAft>
              <a:buNone/>
            </a:pPr>
            <a:endParaRPr sz="2400">
              <a:solidFill>
                <a:schemeClr val="dk1"/>
              </a:solidFill>
            </a:endParaRPr>
          </a:p>
          <a:p>
            <a:pPr marL="0" lvl="0" indent="0" algn="l" rtl="0">
              <a:lnSpc>
                <a:spcPct val="100000"/>
              </a:lnSpc>
              <a:spcBef>
                <a:spcPts val="0"/>
              </a:spcBef>
              <a:spcAft>
                <a:spcPts val="0"/>
              </a:spcAft>
              <a:buNone/>
            </a:pPr>
            <a:endParaRPr sz="2400">
              <a:solidFill>
                <a:schemeClr val="dk1"/>
              </a:solidFill>
            </a:endParaRPr>
          </a:p>
          <a:p>
            <a:pPr marL="457200" lvl="0" indent="0" algn="l" rtl="0">
              <a:lnSpc>
                <a:spcPct val="200000"/>
              </a:lnSpc>
              <a:spcBef>
                <a:spcPts val="0"/>
              </a:spcBef>
              <a:spcAft>
                <a:spcPts val="0"/>
              </a:spcAft>
              <a:buNone/>
            </a:pPr>
            <a:endParaRPr sz="2400"/>
          </a:p>
        </p:txBody>
      </p:sp>
      <p:sp>
        <p:nvSpPr>
          <p:cNvPr id="314" name="Google Shape;314;p39"/>
          <p:cNvSpPr txBox="1"/>
          <p:nvPr/>
        </p:nvSpPr>
        <p:spPr>
          <a:xfrm>
            <a:off x="455175" y="664966"/>
            <a:ext cx="8271300" cy="151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3000" b="1">
                <a:solidFill>
                  <a:srgbClr val="D35630"/>
                </a:solidFill>
                <a:latin typeface="Roboto Slab"/>
                <a:ea typeface="Roboto Slab"/>
                <a:cs typeface="Roboto Slab"/>
                <a:sym typeface="Roboto Slab"/>
              </a:rPr>
              <a:t>Tervezzünk a felhasználókkal együtt!</a:t>
            </a:r>
            <a:endParaRPr sz="3000" b="1">
              <a:solidFill>
                <a:srgbClr val="D35630"/>
              </a:solidFill>
              <a:latin typeface="Roboto Slab"/>
              <a:ea typeface="Roboto Slab"/>
              <a:cs typeface="Roboto Slab"/>
              <a:sym typeface="Roboto Slab"/>
            </a:endParaRPr>
          </a:p>
        </p:txBody>
      </p:sp>
      <p:sp>
        <p:nvSpPr>
          <p:cNvPr id="315" name="Google Shape;315;p39"/>
          <p:cNvSpPr txBox="1"/>
          <p:nvPr/>
        </p:nvSpPr>
        <p:spPr>
          <a:xfrm>
            <a:off x="497868" y="3761834"/>
            <a:ext cx="4602300" cy="6996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GB" sz="2400">
                <a:solidFill>
                  <a:schemeClr val="dk1"/>
                </a:solidFill>
                <a:latin typeface="Roboto Slab"/>
                <a:ea typeface="Roboto Slab"/>
                <a:cs typeface="Roboto Slab"/>
                <a:sym typeface="Roboto Slab"/>
              </a:rPr>
              <a:t>WHAT+WHY</a:t>
            </a:r>
            <a:endParaRPr sz="2400"/>
          </a:p>
        </p:txBody>
      </p:sp>
      <p:sp>
        <p:nvSpPr>
          <p:cNvPr id="316" name="Google Shape;316;p39"/>
          <p:cNvSpPr txBox="1"/>
          <p:nvPr/>
        </p:nvSpPr>
        <p:spPr>
          <a:xfrm>
            <a:off x="491175" y="3048606"/>
            <a:ext cx="7260000" cy="5832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GB" sz="2400">
                <a:solidFill>
                  <a:schemeClr val="dk1"/>
                </a:solidFill>
                <a:latin typeface="Roboto Slab"/>
                <a:ea typeface="Roboto Slab"/>
                <a:cs typeface="Roboto Slab"/>
                <a:sym typeface="Roboto Slab"/>
              </a:rPr>
              <a:t>Felhasználók kéréseit is megkérdőjelezni</a:t>
            </a:r>
            <a:endParaRPr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3"/>
                                        </p:tgtEl>
                                        <p:attrNameLst>
                                          <p:attrName>style.visibility</p:attrName>
                                        </p:attrNameLst>
                                      </p:cBhvr>
                                      <p:to>
                                        <p:strVal val="visible"/>
                                      </p:to>
                                    </p:set>
                                    <p:animEffect transition="in" filter="fade">
                                      <p:cBhvr>
                                        <p:cTn id="7" dur="1000"/>
                                        <p:tgtEl>
                                          <p:spTgt spid="3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6"/>
                                        </p:tgtEl>
                                        <p:attrNameLst>
                                          <p:attrName>style.visibility</p:attrName>
                                        </p:attrNameLst>
                                      </p:cBhvr>
                                      <p:to>
                                        <p:strVal val="visible"/>
                                      </p:to>
                                    </p:set>
                                    <p:animEffect transition="in" filter="fade">
                                      <p:cBhvr>
                                        <p:cTn id="12" dur="1000"/>
                                        <p:tgtEl>
                                          <p:spTgt spid="3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5"/>
                                        </p:tgtEl>
                                        <p:attrNameLst>
                                          <p:attrName>style.visibility</p:attrName>
                                        </p:attrNameLst>
                                      </p:cBhvr>
                                      <p:to>
                                        <p:strVal val="visible"/>
                                      </p:to>
                                    </p:set>
                                    <p:animEffect transition="in" filter="fade">
                                      <p:cBhvr>
                                        <p:cTn id="17" dur="1000"/>
                                        <p:tgtEl>
                                          <p:spTgt spid="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0"/>
          <p:cNvSpPr txBox="1"/>
          <p:nvPr/>
        </p:nvSpPr>
        <p:spPr>
          <a:xfrm>
            <a:off x="740125" y="1106850"/>
            <a:ext cx="7002600" cy="762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2400">
                <a:solidFill>
                  <a:schemeClr val="dk1"/>
                </a:solidFill>
                <a:latin typeface="Roboto Slab"/>
                <a:ea typeface="Roboto Slab"/>
                <a:cs typeface="Roboto Slab"/>
                <a:sym typeface="Roboto Slab"/>
              </a:rPr>
              <a:t>Milyen egy jó kérdés, ha az eszközhasználatra vagyunk kíváncsiak?</a:t>
            </a:r>
            <a:endParaRPr sz="2400"/>
          </a:p>
        </p:txBody>
      </p:sp>
      <p:sp>
        <p:nvSpPr>
          <p:cNvPr id="322" name="Google Shape;322;p40"/>
          <p:cNvSpPr txBox="1"/>
          <p:nvPr/>
        </p:nvSpPr>
        <p:spPr>
          <a:xfrm>
            <a:off x="1474650" y="3178025"/>
            <a:ext cx="7065000" cy="511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000" b="1">
                <a:solidFill>
                  <a:srgbClr val="D35630"/>
                </a:solidFill>
                <a:latin typeface="Roboto Slab"/>
                <a:ea typeface="Roboto Slab"/>
                <a:cs typeface="Roboto Slab"/>
                <a:sym typeface="Roboto Slab"/>
              </a:rPr>
              <a:t>Milyen esetben használod a számítógéped, </a:t>
            </a:r>
            <a:endParaRPr sz="2000" b="1">
              <a:solidFill>
                <a:srgbClr val="D35630"/>
              </a:solidFill>
              <a:latin typeface="Roboto Slab"/>
              <a:ea typeface="Roboto Slab"/>
              <a:cs typeface="Roboto Slab"/>
              <a:sym typeface="Roboto Slab"/>
            </a:endParaRPr>
          </a:p>
          <a:p>
            <a:pPr marL="0" lvl="0" indent="0" algn="l" rtl="0">
              <a:lnSpc>
                <a:spcPct val="115000"/>
              </a:lnSpc>
              <a:spcBef>
                <a:spcPts val="0"/>
              </a:spcBef>
              <a:spcAft>
                <a:spcPts val="0"/>
              </a:spcAft>
              <a:buClr>
                <a:schemeClr val="dk1"/>
              </a:buClr>
              <a:buSzPts val="1100"/>
              <a:buFont typeface="Arial"/>
              <a:buNone/>
            </a:pPr>
            <a:r>
              <a:rPr lang="en-GB" sz="2000" b="1">
                <a:solidFill>
                  <a:srgbClr val="D35630"/>
                </a:solidFill>
                <a:latin typeface="Roboto Slab"/>
                <a:ea typeface="Roboto Slab"/>
                <a:cs typeface="Roboto Slab"/>
                <a:sym typeface="Roboto Slab"/>
              </a:rPr>
              <a:t>és milyen esetben a mobilod ingatlankereséshez, </a:t>
            </a:r>
            <a:endParaRPr sz="2000" b="1">
              <a:solidFill>
                <a:srgbClr val="D35630"/>
              </a:solidFill>
              <a:latin typeface="Roboto Slab"/>
              <a:ea typeface="Roboto Slab"/>
              <a:cs typeface="Roboto Slab"/>
              <a:sym typeface="Roboto Slab"/>
            </a:endParaRPr>
          </a:p>
          <a:p>
            <a:pPr marL="0" lvl="0" indent="0" algn="l" rtl="0">
              <a:lnSpc>
                <a:spcPct val="115000"/>
              </a:lnSpc>
              <a:spcBef>
                <a:spcPts val="0"/>
              </a:spcBef>
              <a:spcAft>
                <a:spcPts val="0"/>
              </a:spcAft>
              <a:buClr>
                <a:schemeClr val="dk1"/>
              </a:buClr>
              <a:buSzPts val="1100"/>
              <a:buFont typeface="Arial"/>
              <a:buNone/>
            </a:pPr>
            <a:r>
              <a:rPr lang="en-GB" sz="2000" b="1">
                <a:solidFill>
                  <a:srgbClr val="D35630"/>
                </a:solidFill>
                <a:latin typeface="Roboto Slab"/>
                <a:ea typeface="Roboto Slab"/>
                <a:cs typeface="Roboto Slab"/>
                <a:sym typeface="Roboto Slab"/>
              </a:rPr>
              <a:t>és miért?</a:t>
            </a:r>
            <a:endParaRPr sz="2000" b="1">
              <a:solidFill>
                <a:srgbClr val="D35630"/>
              </a:solidFill>
              <a:latin typeface="Roboto Slab"/>
              <a:ea typeface="Roboto Slab"/>
              <a:cs typeface="Roboto Slab"/>
              <a:sym typeface="Roboto Slab"/>
            </a:endParaRPr>
          </a:p>
        </p:txBody>
      </p:sp>
      <p:sp>
        <p:nvSpPr>
          <p:cNvPr id="323" name="Google Shape;323;p40"/>
          <p:cNvSpPr txBox="1"/>
          <p:nvPr/>
        </p:nvSpPr>
        <p:spPr>
          <a:xfrm>
            <a:off x="1019300" y="2521012"/>
            <a:ext cx="6250800" cy="627900"/>
          </a:xfrm>
          <a:prstGeom prst="rect">
            <a:avLst/>
          </a:prstGeom>
          <a:noFill/>
          <a:ln>
            <a:noFill/>
          </a:ln>
        </p:spPr>
        <p:txBody>
          <a:bodyPr spcFirstLastPara="1" wrap="square" lIns="91425" tIns="91425" rIns="91425" bIns="91425" anchor="t" anchorCtr="0">
            <a:noAutofit/>
          </a:bodyPr>
          <a:lstStyle/>
          <a:p>
            <a:pPr marL="457200" marR="0" lvl="0" indent="0" algn="l" rtl="0">
              <a:lnSpc>
                <a:spcPct val="200000"/>
              </a:lnSpc>
              <a:spcBef>
                <a:spcPts val="0"/>
              </a:spcBef>
              <a:spcAft>
                <a:spcPts val="0"/>
              </a:spcAft>
              <a:buClr>
                <a:srgbClr val="000000"/>
              </a:buClr>
              <a:buSzPts val="1100"/>
              <a:buFont typeface="Arial"/>
              <a:buNone/>
            </a:pPr>
            <a:r>
              <a:rPr lang="en-GB" sz="2000" b="1">
                <a:solidFill>
                  <a:srgbClr val="D35630"/>
                </a:solidFill>
                <a:latin typeface="Roboto Slab"/>
                <a:ea typeface="Roboto Slab"/>
                <a:cs typeface="Roboto Slab"/>
                <a:sym typeface="Roboto Slab"/>
              </a:rPr>
              <a:t>Hogyan keresel ingatlant?</a:t>
            </a:r>
            <a:endParaRPr sz="2000" b="1">
              <a:solidFill>
                <a:srgbClr val="D35630"/>
              </a:solidFill>
              <a:latin typeface="Roboto Slab"/>
              <a:ea typeface="Roboto Slab"/>
              <a:cs typeface="Roboto Slab"/>
              <a:sym typeface="Roboto Slab"/>
            </a:endParaRPr>
          </a:p>
        </p:txBody>
      </p:sp>
      <p:cxnSp>
        <p:nvCxnSpPr>
          <p:cNvPr id="324" name="Google Shape;324;p40"/>
          <p:cNvCxnSpPr/>
          <p:nvPr/>
        </p:nvCxnSpPr>
        <p:spPr>
          <a:xfrm>
            <a:off x="1530675" y="2801364"/>
            <a:ext cx="3286500" cy="0"/>
          </a:xfrm>
          <a:prstGeom prst="straightConnector1">
            <a:avLst/>
          </a:prstGeom>
          <a:noFill/>
          <a:ln w="19050" cap="flat" cmpd="sng">
            <a:solidFill>
              <a:schemeClr val="dk2"/>
            </a:solidFill>
            <a:prstDash val="solid"/>
            <a:round/>
            <a:headEnd type="none" w="med" len="med"/>
            <a:tailEnd type="none" w="med" len="med"/>
          </a:ln>
        </p:spPr>
      </p:cxnSp>
      <p:grpSp>
        <p:nvGrpSpPr>
          <p:cNvPr id="325" name="Google Shape;325;p40"/>
          <p:cNvGrpSpPr/>
          <p:nvPr/>
        </p:nvGrpSpPr>
        <p:grpSpPr>
          <a:xfrm>
            <a:off x="6312797" y="4341063"/>
            <a:ext cx="2493591" cy="2248272"/>
            <a:chOff x="6546650" y="376550"/>
            <a:chExt cx="2232600" cy="2021100"/>
          </a:xfrm>
        </p:grpSpPr>
        <p:sp>
          <p:nvSpPr>
            <p:cNvPr id="326" name="Google Shape;326;p40"/>
            <p:cNvSpPr/>
            <p:nvPr/>
          </p:nvSpPr>
          <p:spPr>
            <a:xfrm>
              <a:off x="6644125" y="376550"/>
              <a:ext cx="2021100" cy="2021100"/>
            </a:xfrm>
            <a:prstGeom prst="ellipse">
              <a:avLst/>
            </a:prstGeom>
            <a:solidFill>
              <a:srgbClr val="3137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0"/>
            <p:cNvSpPr txBox="1"/>
            <p:nvPr/>
          </p:nvSpPr>
          <p:spPr>
            <a:xfrm>
              <a:off x="6546650" y="782926"/>
              <a:ext cx="2232600" cy="11880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GB" sz="2000" b="1">
                  <a:solidFill>
                    <a:srgbClr val="FFFFFF"/>
                  </a:solidFill>
                  <a:latin typeface="Roboto Slab"/>
                  <a:ea typeface="Roboto Slab"/>
                  <a:cs typeface="Roboto Slab"/>
                  <a:sym typeface="Roboto Slab"/>
                </a:rPr>
                <a:t>Specifikus Megválaszolható</a:t>
              </a:r>
              <a:endParaRPr sz="2000" b="1">
                <a:solidFill>
                  <a:srgbClr val="FFFFFF"/>
                </a:solidFill>
                <a:latin typeface="Roboto Slab"/>
                <a:ea typeface="Roboto Slab"/>
                <a:cs typeface="Roboto Slab"/>
                <a:sym typeface="Roboto Slab"/>
              </a:endParaRPr>
            </a:p>
            <a:p>
              <a:pPr marL="0" lvl="0" indent="0" algn="ctr" rtl="0">
                <a:lnSpc>
                  <a:spcPct val="150000"/>
                </a:lnSpc>
                <a:spcBef>
                  <a:spcPts val="0"/>
                </a:spcBef>
                <a:spcAft>
                  <a:spcPts val="0"/>
                </a:spcAft>
                <a:buNone/>
              </a:pPr>
              <a:r>
                <a:rPr lang="en-GB" sz="2000" b="1">
                  <a:solidFill>
                    <a:srgbClr val="FFFFFF"/>
                  </a:solidFill>
                  <a:latin typeface="Roboto Slab"/>
                  <a:ea typeface="Roboto Slab"/>
                  <a:cs typeface="Roboto Slab"/>
                  <a:sym typeface="Roboto Slab"/>
                </a:rPr>
                <a:t>Praktikus</a:t>
              </a:r>
              <a:endParaRPr sz="2000" b="1">
                <a:solidFill>
                  <a:srgbClr val="FFFFFF"/>
                </a:solidFill>
                <a:latin typeface="Roboto Slab"/>
                <a:ea typeface="Roboto Slab"/>
                <a:cs typeface="Roboto Slab"/>
                <a:sym typeface="Roboto Slab"/>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1000"/>
                                        <p:tgtEl>
                                          <p:spTgt spid="3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3"/>
                                        </p:tgtEl>
                                        <p:attrNameLst>
                                          <p:attrName>style.visibility</p:attrName>
                                        </p:attrNameLst>
                                      </p:cBhvr>
                                      <p:to>
                                        <p:strVal val="visible"/>
                                      </p:to>
                                    </p:set>
                                    <p:animEffect transition="in" filter="fade">
                                      <p:cBhvr>
                                        <p:cTn id="12" dur="1000"/>
                                        <p:tgtEl>
                                          <p:spTgt spid="3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4"/>
                                        </p:tgtEl>
                                        <p:attrNameLst>
                                          <p:attrName>style.visibility</p:attrName>
                                        </p:attrNameLst>
                                      </p:cBhvr>
                                      <p:to>
                                        <p:strVal val="visible"/>
                                      </p:to>
                                    </p:set>
                                    <p:animEffect transition="in" filter="fade">
                                      <p:cBhvr>
                                        <p:cTn id="17" dur="1000"/>
                                        <p:tgtEl>
                                          <p:spTgt spid="3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2"/>
                                        </p:tgtEl>
                                        <p:attrNameLst>
                                          <p:attrName>style.visibility</p:attrName>
                                        </p:attrNameLst>
                                      </p:cBhvr>
                                      <p:to>
                                        <p:strVal val="visible"/>
                                      </p:to>
                                    </p:set>
                                    <p:animEffect transition="in" filter="fade">
                                      <p:cBhvr>
                                        <p:cTn id="22" dur="1000"/>
                                        <p:tgtEl>
                                          <p:spTgt spid="3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5"/>
                                        </p:tgtEl>
                                        <p:attrNameLst>
                                          <p:attrName>style.visibility</p:attrName>
                                        </p:attrNameLst>
                                      </p:cBhvr>
                                      <p:to>
                                        <p:strVal val="visible"/>
                                      </p:to>
                                    </p:set>
                                    <p:animEffect transition="in" filter="fade">
                                      <p:cBhvr>
                                        <p:cTn id="27" dur="1000"/>
                                        <p:tgtEl>
                                          <p:spTgt spid="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1"/>
        <p:cNvGrpSpPr/>
        <p:nvPr/>
      </p:nvGrpSpPr>
      <p:grpSpPr>
        <a:xfrm>
          <a:off x="0" y="0"/>
          <a:ext cx="0" cy="0"/>
          <a:chOff x="0" y="0"/>
          <a:chExt cx="0" cy="0"/>
        </a:xfrm>
      </p:grpSpPr>
      <p:pic>
        <p:nvPicPr>
          <p:cNvPr id="332" name="Google Shape;332;p41"/>
          <p:cNvPicPr preferRelativeResize="0"/>
          <p:nvPr/>
        </p:nvPicPr>
        <p:blipFill rotWithShape="1">
          <a:blip r:embed="rId3">
            <a:alphaModFix/>
          </a:blip>
          <a:srcRect r="24986"/>
          <a:stretch/>
        </p:blipFill>
        <p:spPr>
          <a:xfrm>
            <a:off x="-25" y="25"/>
            <a:ext cx="9143996" cy="6857998"/>
          </a:xfrm>
          <a:prstGeom prst="rect">
            <a:avLst/>
          </a:prstGeom>
          <a:noFill/>
          <a:ln>
            <a:noFill/>
          </a:ln>
        </p:spPr>
      </p:pic>
      <p:sp>
        <p:nvSpPr>
          <p:cNvPr id="333" name="Google Shape;333;p41"/>
          <p:cNvSpPr txBox="1"/>
          <p:nvPr/>
        </p:nvSpPr>
        <p:spPr>
          <a:xfrm>
            <a:off x="1267800" y="2177400"/>
            <a:ext cx="6608400" cy="2503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GB" sz="9000" b="1">
                <a:solidFill>
                  <a:srgbClr val="D35630"/>
                </a:solidFill>
                <a:latin typeface="Roboto Slab"/>
                <a:ea typeface="Roboto Slab"/>
                <a:cs typeface="Roboto Slab"/>
                <a:sym typeface="Roboto Slab"/>
              </a:rPr>
              <a:t> </a:t>
            </a:r>
            <a:endParaRPr sz="3600">
              <a:solidFill>
                <a:srgbClr val="FFFFFF"/>
              </a:solidFill>
              <a:latin typeface="Roboto Slab"/>
              <a:ea typeface="Roboto Slab"/>
              <a:cs typeface="Roboto Slab"/>
              <a:sym typeface="Roboto Slab"/>
            </a:endParaRPr>
          </a:p>
          <a:p>
            <a:pPr marL="0" lvl="0" indent="0" algn="ctr" rtl="0">
              <a:spcBef>
                <a:spcPts val="0"/>
              </a:spcBef>
              <a:spcAft>
                <a:spcPts val="0"/>
              </a:spcAft>
              <a:buNone/>
            </a:pPr>
            <a:r>
              <a:rPr lang="en-GB" sz="3600">
                <a:solidFill>
                  <a:srgbClr val="FFFFFF"/>
                </a:solidFill>
                <a:latin typeface="Roboto Slab"/>
                <a:ea typeface="Roboto Slab"/>
                <a:cs typeface="Roboto Slab"/>
                <a:sym typeface="Roboto Slab"/>
              </a:rPr>
              <a:t>Fejlesztők a termék szakértői</a:t>
            </a:r>
            <a:br>
              <a:rPr lang="en-GB" sz="3600">
                <a:solidFill>
                  <a:srgbClr val="FFFFFF"/>
                </a:solidFill>
                <a:latin typeface="Roboto Slab"/>
                <a:ea typeface="Roboto Slab"/>
                <a:cs typeface="Roboto Slab"/>
                <a:sym typeface="Roboto Slab"/>
              </a:rPr>
            </a:br>
            <a:endParaRPr sz="3600">
              <a:solidFill>
                <a:srgbClr val="FFFFFF"/>
              </a:solidFill>
              <a:latin typeface="Roboto Slab"/>
              <a:ea typeface="Roboto Slab"/>
              <a:cs typeface="Roboto Slab"/>
              <a:sym typeface="Roboto Slab"/>
            </a:endParaRPr>
          </a:p>
        </p:txBody>
      </p:sp>
      <p:pic>
        <p:nvPicPr>
          <p:cNvPr id="334" name="Google Shape;334;p41"/>
          <p:cNvPicPr preferRelativeResize="0"/>
          <p:nvPr/>
        </p:nvPicPr>
        <p:blipFill>
          <a:blip r:embed="rId4">
            <a:alphaModFix/>
          </a:blip>
          <a:stretch>
            <a:fillRect/>
          </a:stretch>
        </p:blipFill>
        <p:spPr>
          <a:xfrm>
            <a:off x="3962400" y="2177400"/>
            <a:ext cx="1219200" cy="1219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0"/>
        <p:cNvGrpSpPr/>
        <p:nvPr/>
      </p:nvGrpSpPr>
      <p:grpSpPr>
        <a:xfrm>
          <a:off x="0" y="0"/>
          <a:ext cx="0" cy="0"/>
          <a:chOff x="0" y="0"/>
          <a:chExt cx="0" cy="0"/>
        </a:xfrm>
      </p:grpSpPr>
      <p:pic>
        <p:nvPicPr>
          <p:cNvPr id="71" name="Google Shape;71;p15"/>
          <p:cNvPicPr preferRelativeResize="0"/>
          <p:nvPr/>
        </p:nvPicPr>
        <p:blipFill rotWithShape="1">
          <a:blip r:embed="rId3">
            <a:alphaModFix/>
          </a:blip>
          <a:srcRect l="12394" r="12394"/>
          <a:stretch/>
        </p:blipFill>
        <p:spPr>
          <a:xfrm>
            <a:off x="0" y="-50"/>
            <a:ext cx="9143997" cy="6858003"/>
          </a:xfrm>
          <a:prstGeom prst="rect">
            <a:avLst/>
          </a:prstGeom>
          <a:noFill/>
          <a:ln>
            <a:noFill/>
          </a:ln>
        </p:spPr>
      </p:pic>
      <p:sp>
        <p:nvSpPr>
          <p:cNvPr id="72" name="Google Shape;72;p15"/>
          <p:cNvSpPr txBox="1"/>
          <p:nvPr/>
        </p:nvSpPr>
        <p:spPr>
          <a:xfrm>
            <a:off x="1191300" y="2890600"/>
            <a:ext cx="6761400" cy="1076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None/>
            </a:pPr>
            <a:r>
              <a:rPr lang="en-GB" sz="3000" b="1">
                <a:solidFill>
                  <a:srgbClr val="FFFFFF"/>
                </a:solidFill>
                <a:latin typeface="Roboto Slab"/>
                <a:ea typeface="Roboto Slab"/>
                <a:cs typeface="Roboto Slab"/>
                <a:sym typeface="Roboto Slab"/>
              </a:rPr>
              <a:t>“De kinek kellene ilyesmi?”</a:t>
            </a:r>
            <a:endParaRPr sz="3000" b="1">
              <a:solidFill>
                <a:srgbClr val="FFFFFF"/>
              </a:solidFill>
              <a:latin typeface="Roboto Slab"/>
              <a:ea typeface="Roboto Slab"/>
              <a:cs typeface="Roboto Slab"/>
              <a:sym typeface="Roboto Slab"/>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2"/>
          <p:cNvSpPr txBox="1"/>
          <p:nvPr/>
        </p:nvSpPr>
        <p:spPr>
          <a:xfrm>
            <a:off x="455175" y="436367"/>
            <a:ext cx="5008500" cy="1518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400" b="1">
                <a:solidFill>
                  <a:srgbClr val="D35630"/>
                </a:solidFill>
                <a:latin typeface="Roboto Slab"/>
                <a:ea typeface="Roboto Slab"/>
                <a:cs typeface="Roboto Slab"/>
                <a:sym typeface="Roboto Slab"/>
              </a:rPr>
              <a:t>Fejlesztőinket is bevonjuk </a:t>
            </a:r>
            <a:endParaRPr sz="2400" b="1">
              <a:solidFill>
                <a:srgbClr val="D35630"/>
              </a:solidFill>
              <a:latin typeface="Roboto Slab"/>
              <a:ea typeface="Roboto Slab"/>
              <a:cs typeface="Roboto Slab"/>
              <a:sym typeface="Roboto Slab"/>
            </a:endParaRPr>
          </a:p>
          <a:p>
            <a:pPr marL="0" lvl="0" indent="0" algn="l" rtl="0">
              <a:spcBef>
                <a:spcPts val="0"/>
              </a:spcBef>
              <a:spcAft>
                <a:spcPts val="0"/>
              </a:spcAft>
              <a:buNone/>
            </a:pPr>
            <a:r>
              <a:rPr lang="en-GB" sz="2400" b="1">
                <a:solidFill>
                  <a:srgbClr val="D35630"/>
                </a:solidFill>
                <a:latin typeface="Roboto Slab"/>
                <a:ea typeface="Roboto Slab"/>
                <a:cs typeface="Roboto Slab"/>
                <a:sym typeface="Roboto Slab"/>
              </a:rPr>
              <a:t>a kutatásba, tervezésbe.</a:t>
            </a:r>
            <a:endParaRPr sz="2400" b="1">
              <a:solidFill>
                <a:srgbClr val="D35630"/>
              </a:solidFill>
              <a:latin typeface="Roboto Slab"/>
              <a:ea typeface="Roboto Slab"/>
              <a:cs typeface="Roboto Slab"/>
              <a:sym typeface="Roboto Slab"/>
            </a:endParaRPr>
          </a:p>
        </p:txBody>
      </p:sp>
      <p:sp>
        <p:nvSpPr>
          <p:cNvPr id="340" name="Google Shape;340;p42"/>
          <p:cNvSpPr txBox="1">
            <a:spLocks noGrp="1"/>
          </p:cNvSpPr>
          <p:nvPr>
            <p:ph type="body" idx="4294967295"/>
          </p:nvPr>
        </p:nvSpPr>
        <p:spPr>
          <a:xfrm>
            <a:off x="476643" y="1996333"/>
            <a:ext cx="8520600" cy="6996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a:solidFill>
                  <a:schemeClr val="dk1"/>
                </a:solidFill>
                <a:latin typeface="Roboto Slab"/>
                <a:ea typeface="Roboto Slab"/>
                <a:cs typeface="Roboto Slab"/>
                <a:sym typeface="Roboto Slab"/>
              </a:rPr>
              <a:t>Közösen kezdünk prototípusokat tervezni</a:t>
            </a:r>
            <a:endParaRPr>
              <a:solidFill>
                <a:schemeClr val="dk1"/>
              </a:solidFill>
              <a:latin typeface="Roboto Slab"/>
              <a:ea typeface="Roboto Slab"/>
              <a:cs typeface="Roboto Slab"/>
              <a:sym typeface="Roboto Slab"/>
            </a:endParaRPr>
          </a:p>
          <a:p>
            <a:pPr marL="0" lvl="0" indent="0" algn="l" rtl="0">
              <a:lnSpc>
                <a:spcPct val="100000"/>
              </a:lnSpc>
              <a:spcBef>
                <a:spcPts val="0"/>
              </a:spcBef>
              <a:spcAft>
                <a:spcPts val="0"/>
              </a:spcAft>
              <a:buNone/>
            </a:pPr>
            <a:endParaRPr sz="2400">
              <a:solidFill>
                <a:schemeClr val="dk1"/>
              </a:solidFill>
            </a:endParaRPr>
          </a:p>
          <a:p>
            <a:pPr marL="0" lvl="0" indent="0" algn="l" rtl="0">
              <a:lnSpc>
                <a:spcPct val="100000"/>
              </a:lnSpc>
              <a:spcBef>
                <a:spcPts val="0"/>
              </a:spcBef>
              <a:spcAft>
                <a:spcPts val="0"/>
              </a:spcAft>
              <a:buNone/>
            </a:pPr>
            <a:endParaRPr>
              <a:solidFill>
                <a:schemeClr val="dk1"/>
              </a:solidFill>
            </a:endParaRPr>
          </a:p>
          <a:p>
            <a:pPr marL="457200" lvl="0" indent="0" algn="l" rtl="0">
              <a:lnSpc>
                <a:spcPct val="200000"/>
              </a:lnSpc>
              <a:spcBef>
                <a:spcPts val="0"/>
              </a:spcBef>
              <a:spcAft>
                <a:spcPts val="0"/>
              </a:spcAft>
              <a:buNone/>
            </a:pPr>
            <a:endParaRPr/>
          </a:p>
        </p:txBody>
      </p:sp>
      <p:sp>
        <p:nvSpPr>
          <p:cNvPr id="341" name="Google Shape;341;p42"/>
          <p:cNvSpPr txBox="1">
            <a:spLocks noGrp="1"/>
          </p:cNvSpPr>
          <p:nvPr>
            <p:ph type="body" idx="4294967295"/>
          </p:nvPr>
        </p:nvSpPr>
        <p:spPr>
          <a:xfrm>
            <a:off x="476643" y="2645400"/>
            <a:ext cx="8520600" cy="6996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a:solidFill>
                  <a:schemeClr val="dk1"/>
                </a:solidFill>
                <a:latin typeface="Roboto Slab"/>
                <a:ea typeface="Roboto Slab"/>
                <a:cs typeface="Roboto Slab"/>
                <a:sym typeface="Roboto Slab"/>
              </a:rPr>
              <a:t>Interjúkat, usability teszteket streameljük</a:t>
            </a:r>
            <a:endParaRPr>
              <a:solidFill>
                <a:schemeClr val="dk1"/>
              </a:solidFill>
              <a:latin typeface="Roboto Slab"/>
              <a:ea typeface="Roboto Slab"/>
              <a:cs typeface="Roboto Slab"/>
              <a:sym typeface="Roboto Slab"/>
            </a:endParaRPr>
          </a:p>
          <a:p>
            <a:pPr marL="0" lvl="0" indent="0" algn="l" rtl="0">
              <a:lnSpc>
                <a:spcPct val="100000"/>
              </a:lnSpc>
              <a:spcBef>
                <a:spcPts val="0"/>
              </a:spcBef>
              <a:spcAft>
                <a:spcPts val="0"/>
              </a:spcAft>
              <a:buNone/>
            </a:pPr>
            <a:endParaRPr sz="2400">
              <a:solidFill>
                <a:schemeClr val="dk1"/>
              </a:solidFill>
            </a:endParaRPr>
          </a:p>
          <a:p>
            <a:pPr marL="0" lvl="0" indent="0" algn="l" rtl="0">
              <a:lnSpc>
                <a:spcPct val="100000"/>
              </a:lnSpc>
              <a:spcBef>
                <a:spcPts val="0"/>
              </a:spcBef>
              <a:spcAft>
                <a:spcPts val="0"/>
              </a:spcAft>
              <a:buNone/>
            </a:pPr>
            <a:endParaRPr>
              <a:solidFill>
                <a:schemeClr val="dk1"/>
              </a:solidFill>
            </a:endParaRPr>
          </a:p>
          <a:p>
            <a:pPr marL="457200" lvl="0" indent="0" algn="l" rtl="0">
              <a:lnSpc>
                <a:spcPct val="200000"/>
              </a:lnSpc>
              <a:spcBef>
                <a:spcPts val="0"/>
              </a:spcBef>
              <a:spcAft>
                <a:spcPts val="0"/>
              </a:spcAft>
              <a:buNone/>
            </a:pPr>
            <a:endParaRPr/>
          </a:p>
        </p:txBody>
      </p:sp>
      <p:pic>
        <p:nvPicPr>
          <p:cNvPr id="342" name="Google Shape;342;p42"/>
          <p:cNvPicPr preferRelativeResize="0"/>
          <p:nvPr/>
        </p:nvPicPr>
        <p:blipFill rotWithShape="1">
          <a:blip r:embed="rId3">
            <a:alphaModFix/>
          </a:blip>
          <a:srcRect l="5951" r="15425"/>
          <a:stretch/>
        </p:blipFill>
        <p:spPr>
          <a:xfrm>
            <a:off x="5463525" y="0"/>
            <a:ext cx="3680477" cy="6858002"/>
          </a:xfrm>
          <a:prstGeom prst="rect">
            <a:avLst/>
          </a:prstGeom>
          <a:noFill/>
          <a:ln>
            <a:noFill/>
          </a:ln>
        </p:spPr>
      </p:pic>
      <p:pic>
        <p:nvPicPr>
          <p:cNvPr id="343" name="Google Shape;343;p42"/>
          <p:cNvPicPr preferRelativeResize="0"/>
          <p:nvPr/>
        </p:nvPicPr>
        <p:blipFill rotWithShape="1">
          <a:blip r:embed="rId4">
            <a:alphaModFix/>
          </a:blip>
          <a:srcRect l="14225" r="14218"/>
          <a:stretch/>
        </p:blipFill>
        <p:spPr>
          <a:xfrm>
            <a:off x="5463525" y="0"/>
            <a:ext cx="3680482"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0"/>
                                        </p:tgtEl>
                                        <p:attrNameLst>
                                          <p:attrName>style.visibility</p:attrName>
                                        </p:attrNameLst>
                                      </p:cBhvr>
                                      <p:to>
                                        <p:strVal val="visible"/>
                                      </p:to>
                                    </p:set>
                                    <p:animEffect transition="in" filter="fade">
                                      <p:cBhvr>
                                        <p:cTn id="7" dur="1000"/>
                                        <p:tgtEl>
                                          <p:spTgt spid="340"/>
                                        </p:tgtEl>
                                      </p:cBhvr>
                                    </p:animEffect>
                                  </p:childTnLst>
                                </p:cTn>
                              </p:par>
                              <p:par>
                                <p:cTn id="8" presetID="10" presetClass="entr" presetSubtype="0" fill="hold" nodeType="withEffect">
                                  <p:stCondLst>
                                    <p:cond delay="0"/>
                                  </p:stCondLst>
                                  <p:childTnLst>
                                    <p:set>
                                      <p:cBhvr>
                                        <p:cTn id="9" dur="1" fill="hold">
                                          <p:stCondLst>
                                            <p:cond delay="0"/>
                                          </p:stCondLst>
                                        </p:cTn>
                                        <p:tgtEl>
                                          <p:spTgt spid="342"/>
                                        </p:tgtEl>
                                        <p:attrNameLst>
                                          <p:attrName>style.visibility</p:attrName>
                                        </p:attrNameLst>
                                      </p:cBhvr>
                                      <p:to>
                                        <p:strVal val="visible"/>
                                      </p:to>
                                    </p:set>
                                    <p:animEffect transition="in" filter="fade">
                                      <p:cBhvr>
                                        <p:cTn id="10" dur="1000"/>
                                        <p:tgtEl>
                                          <p:spTgt spid="3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1"/>
                                        </p:tgtEl>
                                        <p:attrNameLst>
                                          <p:attrName>style.visibility</p:attrName>
                                        </p:attrNameLst>
                                      </p:cBhvr>
                                      <p:to>
                                        <p:strVal val="visible"/>
                                      </p:to>
                                    </p:set>
                                    <p:animEffect transition="in" filter="fade">
                                      <p:cBhvr>
                                        <p:cTn id="15" dur="1000"/>
                                        <p:tgtEl>
                                          <p:spTgt spid="341"/>
                                        </p:tgtEl>
                                      </p:cBhvr>
                                    </p:animEffect>
                                  </p:childTnLst>
                                </p:cTn>
                              </p:par>
                              <p:par>
                                <p:cTn id="16" presetID="10" presetClass="entr" presetSubtype="0" fill="hold" nodeType="withEffect">
                                  <p:stCondLst>
                                    <p:cond delay="0"/>
                                  </p:stCondLst>
                                  <p:childTnLst>
                                    <p:set>
                                      <p:cBhvr>
                                        <p:cTn id="17" dur="1" fill="hold">
                                          <p:stCondLst>
                                            <p:cond delay="0"/>
                                          </p:stCondLst>
                                        </p:cTn>
                                        <p:tgtEl>
                                          <p:spTgt spid="343"/>
                                        </p:tgtEl>
                                        <p:attrNameLst>
                                          <p:attrName>style.visibility</p:attrName>
                                        </p:attrNameLst>
                                      </p:cBhvr>
                                      <p:to>
                                        <p:strVal val="visible"/>
                                      </p:to>
                                    </p:set>
                                    <p:animEffect transition="in" filter="fade">
                                      <p:cBhvr>
                                        <p:cTn id="18" dur="1000"/>
                                        <p:tgtEl>
                                          <p:spTgt spid="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7"/>
        <p:cNvGrpSpPr/>
        <p:nvPr/>
      </p:nvGrpSpPr>
      <p:grpSpPr>
        <a:xfrm>
          <a:off x="0" y="0"/>
          <a:ext cx="0" cy="0"/>
          <a:chOff x="0" y="0"/>
          <a:chExt cx="0" cy="0"/>
        </a:xfrm>
      </p:grpSpPr>
      <p:pic>
        <p:nvPicPr>
          <p:cNvPr id="348" name="Google Shape;348;p43"/>
          <p:cNvPicPr preferRelativeResize="0"/>
          <p:nvPr/>
        </p:nvPicPr>
        <p:blipFill rotWithShape="1">
          <a:blip r:embed="rId3">
            <a:alphaModFix/>
          </a:blip>
          <a:srcRect l="12394" r="12394"/>
          <a:stretch/>
        </p:blipFill>
        <p:spPr>
          <a:xfrm>
            <a:off x="0" y="-50"/>
            <a:ext cx="9143997" cy="6858003"/>
          </a:xfrm>
          <a:prstGeom prst="rect">
            <a:avLst/>
          </a:prstGeom>
          <a:noFill/>
          <a:ln>
            <a:noFill/>
          </a:ln>
        </p:spPr>
      </p:pic>
      <p:sp>
        <p:nvSpPr>
          <p:cNvPr id="349" name="Google Shape;349;p43"/>
          <p:cNvSpPr txBox="1"/>
          <p:nvPr/>
        </p:nvSpPr>
        <p:spPr>
          <a:xfrm>
            <a:off x="1179000" y="1389000"/>
            <a:ext cx="6786000" cy="4419600"/>
          </a:xfrm>
          <a:prstGeom prst="rect">
            <a:avLst/>
          </a:prstGeom>
          <a:noFill/>
          <a:ln>
            <a:noFill/>
          </a:ln>
        </p:spPr>
        <p:txBody>
          <a:bodyPr spcFirstLastPara="1" wrap="square" lIns="91425" tIns="91425" rIns="91425" bIns="91425" anchor="ctr" anchorCtr="0">
            <a:noAutofit/>
          </a:bodyPr>
          <a:lstStyle/>
          <a:p>
            <a:pPr marL="0" lvl="0" indent="0" algn="ctr" rtl="0">
              <a:lnSpc>
                <a:spcPct val="114000"/>
              </a:lnSpc>
              <a:spcBef>
                <a:spcPts val="600"/>
              </a:spcBef>
              <a:spcAft>
                <a:spcPts val="1600"/>
              </a:spcAft>
              <a:buNone/>
            </a:pPr>
            <a:r>
              <a:rPr lang="en-GB" sz="3000" b="1">
                <a:solidFill>
                  <a:srgbClr val="FFFFFF"/>
                </a:solidFill>
                <a:latin typeface="Roboto Slab"/>
                <a:ea typeface="Roboto Slab"/>
                <a:cs typeface="Roboto Slab"/>
                <a:sym typeface="Roboto Slab"/>
              </a:rPr>
              <a:t>Nyitás a felhasználók felé</a:t>
            </a:r>
            <a:endParaRPr sz="3000">
              <a:solidFill>
                <a:srgbClr val="FFFFFF"/>
              </a:solidFill>
              <a:latin typeface="Roboto Slab Light"/>
              <a:ea typeface="Roboto Slab Light"/>
              <a:cs typeface="Roboto Slab Light"/>
              <a:sym typeface="Roboto Slab Ligh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4"/>
          <p:cNvSpPr/>
          <p:nvPr/>
        </p:nvSpPr>
        <p:spPr>
          <a:xfrm>
            <a:off x="2665350" y="6598917"/>
            <a:ext cx="3699000" cy="750300"/>
          </a:xfrm>
          <a:prstGeom prst="rect">
            <a:avLst/>
          </a:prstGeom>
          <a:solidFill>
            <a:srgbClr val="F3F3F3">
              <a:alpha val="57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5" name="Google Shape;355;p44"/>
          <p:cNvPicPr preferRelativeResize="0"/>
          <p:nvPr/>
        </p:nvPicPr>
        <p:blipFill>
          <a:blip r:embed="rId3">
            <a:alphaModFix/>
          </a:blip>
          <a:stretch>
            <a:fillRect/>
          </a:stretch>
        </p:blipFill>
        <p:spPr>
          <a:xfrm>
            <a:off x="2665363" y="821505"/>
            <a:ext cx="3786186" cy="5777406"/>
          </a:xfrm>
          <a:prstGeom prst="rect">
            <a:avLst/>
          </a:prstGeom>
          <a:noFill/>
          <a:ln>
            <a:noFill/>
          </a:ln>
        </p:spPr>
      </p:pic>
      <p:grpSp>
        <p:nvGrpSpPr>
          <p:cNvPr id="356" name="Google Shape;356;p44"/>
          <p:cNvGrpSpPr/>
          <p:nvPr/>
        </p:nvGrpSpPr>
        <p:grpSpPr>
          <a:xfrm>
            <a:off x="2571639" y="69121"/>
            <a:ext cx="3879689" cy="7939850"/>
            <a:chOff x="2547150" y="238125"/>
            <a:chExt cx="2525675" cy="5238750"/>
          </a:xfrm>
        </p:grpSpPr>
        <p:sp>
          <p:nvSpPr>
            <p:cNvPr id="357" name="Google Shape;357;p44"/>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rgbClr val="FFFFFF"/>
            </a:solidFill>
            <a:ln>
              <a:noFill/>
            </a:ln>
            <a:effectLst>
              <a:outerShdw blurRad="57150" dist="19050" dir="5400000" algn="bl" rotWithShape="0">
                <a:srgbClr val="00329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4"/>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4"/>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4"/>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64"/>
        <p:cNvGrpSpPr/>
        <p:nvPr/>
      </p:nvGrpSpPr>
      <p:grpSpPr>
        <a:xfrm>
          <a:off x="0" y="0"/>
          <a:ext cx="0" cy="0"/>
          <a:chOff x="0" y="0"/>
          <a:chExt cx="0" cy="0"/>
        </a:xfrm>
      </p:grpSpPr>
      <p:sp>
        <p:nvSpPr>
          <p:cNvPr id="365" name="Google Shape;365;p45"/>
          <p:cNvSpPr txBox="1"/>
          <p:nvPr/>
        </p:nvSpPr>
        <p:spPr>
          <a:xfrm>
            <a:off x="1114425" y="301351"/>
            <a:ext cx="6915300" cy="99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GB" sz="2400" b="1">
                <a:solidFill>
                  <a:srgbClr val="D35630"/>
                </a:solidFill>
                <a:latin typeface="Roboto Slab"/>
                <a:ea typeface="Roboto Slab"/>
                <a:cs typeface="Roboto Slab"/>
                <a:sym typeface="Roboto Slab"/>
              </a:rPr>
              <a:t>Akkor hogyan ne legyünk feature gyár?</a:t>
            </a:r>
            <a:endParaRPr sz="2400" b="1">
              <a:solidFill>
                <a:srgbClr val="D35630"/>
              </a:solidFill>
              <a:latin typeface="Roboto Slab"/>
              <a:ea typeface="Roboto Slab"/>
              <a:cs typeface="Roboto Slab"/>
              <a:sym typeface="Roboto Slab"/>
            </a:endParaRPr>
          </a:p>
        </p:txBody>
      </p:sp>
      <p:grpSp>
        <p:nvGrpSpPr>
          <p:cNvPr id="366" name="Google Shape;366;p45"/>
          <p:cNvGrpSpPr/>
          <p:nvPr/>
        </p:nvGrpSpPr>
        <p:grpSpPr>
          <a:xfrm>
            <a:off x="782000" y="1608221"/>
            <a:ext cx="8147050" cy="815800"/>
            <a:chOff x="782000" y="1608221"/>
            <a:chExt cx="8147050" cy="815800"/>
          </a:xfrm>
        </p:grpSpPr>
        <p:sp>
          <p:nvSpPr>
            <p:cNvPr id="367" name="Google Shape;367;p45"/>
            <p:cNvSpPr txBox="1"/>
            <p:nvPr/>
          </p:nvSpPr>
          <p:spPr>
            <a:xfrm>
              <a:off x="2013750" y="1752250"/>
              <a:ext cx="6915300" cy="671700"/>
            </a:xfrm>
            <a:prstGeom prst="rect">
              <a:avLst/>
            </a:prstGeom>
            <a:noFill/>
            <a:ln>
              <a:noFill/>
            </a:ln>
          </p:spPr>
          <p:txBody>
            <a:bodyPr spcFirstLastPara="1" wrap="square" lIns="91425" tIns="91425" rIns="91425" bIns="91425" anchor="t" anchorCtr="0">
              <a:noAutofit/>
            </a:bodyPr>
            <a:lstStyle/>
            <a:p>
              <a:pPr marL="0" lvl="0" indent="0" algn="l" rtl="0">
                <a:lnSpc>
                  <a:spcPct val="112000"/>
                </a:lnSpc>
                <a:spcBef>
                  <a:spcPts val="600"/>
                </a:spcBef>
                <a:spcAft>
                  <a:spcPts val="7000"/>
                </a:spcAft>
                <a:buNone/>
              </a:pPr>
              <a:r>
                <a:rPr lang="en-GB" sz="2400">
                  <a:solidFill>
                    <a:srgbClr val="666666"/>
                  </a:solidFill>
                  <a:latin typeface="Roboto"/>
                  <a:ea typeface="Roboto"/>
                  <a:cs typeface="Roboto"/>
                  <a:sym typeface="Roboto"/>
                </a:rPr>
                <a:t>Megfelelő mérőszám</a:t>
              </a:r>
              <a:endParaRPr sz="2400">
                <a:solidFill>
                  <a:srgbClr val="666666"/>
                </a:solidFill>
                <a:latin typeface="Roboto"/>
                <a:ea typeface="Roboto"/>
                <a:cs typeface="Roboto"/>
                <a:sym typeface="Roboto"/>
              </a:endParaRPr>
            </a:p>
          </p:txBody>
        </p:sp>
        <p:pic>
          <p:nvPicPr>
            <p:cNvPr id="368" name="Google Shape;368;p45"/>
            <p:cNvPicPr preferRelativeResize="0"/>
            <p:nvPr/>
          </p:nvPicPr>
          <p:blipFill>
            <a:blip r:embed="rId3">
              <a:alphaModFix/>
            </a:blip>
            <a:stretch>
              <a:fillRect/>
            </a:stretch>
          </p:blipFill>
          <p:spPr>
            <a:xfrm>
              <a:off x="782000" y="1608221"/>
              <a:ext cx="815800" cy="815800"/>
            </a:xfrm>
            <a:prstGeom prst="rect">
              <a:avLst/>
            </a:prstGeom>
            <a:noFill/>
            <a:ln>
              <a:noFill/>
            </a:ln>
          </p:spPr>
        </p:pic>
      </p:grpSp>
      <p:grpSp>
        <p:nvGrpSpPr>
          <p:cNvPr id="369" name="Google Shape;369;p45"/>
          <p:cNvGrpSpPr/>
          <p:nvPr/>
        </p:nvGrpSpPr>
        <p:grpSpPr>
          <a:xfrm>
            <a:off x="782000" y="2979824"/>
            <a:ext cx="8147050" cy="857026"/>
            <a:chOff x="782000" y="2979824"/>
            <a:chExt cx="8147050" cy="857026"/>
          </a:xfrm>
        </p:grpSpPr>
        <p:pic>
          <p:nvPicPr>
            <p:cNvPr id="370" name="Google Shape;370;p45"/>
            <p:cNvPicPr preferRelativeResize="0"/>
            <p:nvPr/>
          </p:nvPicPr>
          <p:blipFill>
            <a:blip r:embed="rId4">
              <a:alphaModFix/>
            </a:blip>
            <a:stretch>
              <a:fillRect/>
            </a:stretch>
          </p:blipFill>
          <p:spPr>
            <a:xfrm>
              <a:off x="782000" y="2979824"/>
              <a:ext cx="815800" cy="815800"/>
            </a:xfrm>
            <a:prstGeom prst="rect">
              <a:avLst/>
            </a:prstGeom>
            <a:noFill/>
            <a:ln>
              <a:noFill/>
            </a:ln>
          </p:spPr>
        </p:pic>
        <p:sp>
          <p:nvSpPr>
            <p:cNvPr id="371" name="Google Shape;371;p45"/>
            <p:cNvSpPr txBox="1"/>
            <p:nvPr/>
          </p:nvSpPr>
          <p:spPr>
            <a:xfrm>
              <a:off x="2013750" y="3021150"/>
              <a:ext cx="6915300" cy="815700"/>
            </a:xfrm>
            <a:prstGeom prst="rect">
              <a:avLst/>
            </a:prstGeom>
            <a:noFill/>
            <a:ln>
              <a:noFill/>
            </a:ln>
          </p:spPr>
          <p:txBody>
            <a:bodyPr spcFirstLastPara="1" wrap="square" lIns="91425" tIns="91425" rIns="91425" bIns="91425" anchor="t" anchorCtr="0">
              <a:noAutofit/>
            </a:bodyPr>
            <a:lstStyle/>
            <a:p>
              <a:pPr marL="0" lvl="0" indent="0" algn="l" rtl="0">
                <a:lnSpc>
                  <a:spcPct val="112000"/>
                </a:lnSpc>
                <a:spcBef>
                  <a:spcPts val="600"/>
                </a:spcBef>
                <a:spcAft>
                  <a:spcPts val="7000"/>
                </a:spcAft>
                <a:buNone/>
              </a:pPr>
              <a:r>
                <a:rPr lang="en-GB" sz="2400">
                  <a:solidFill>
                    <a:srgbClr val="666666"/>
                  </a:solidFill>
                  <a:latin typeface="Roboto"/>
                  <a:ea typeface="Roboto"/>
                  <a:cs typeface="Roboto"/>
                  <a:sym typeface="Roboto"/>
                </a:rPr>
                <a:t>Ötletek → hipotézisek</a:t>
              </a:r>
              <a:endParaRPr sz="2400">
                <a:solidFill>
                  <a:srgbClr val="666666"/>
                </a:solidFill>
                <a:latin typeface="Roboto"/>
                <a:ea typeface="Roboto"/>
                <a:cs typeface="Roboto"/>
                <a:sym typeface="Roboto"/>
              </a:endParaRPr>
            </a:p>
          </p:txBody>
        </p:sp>
      </p:grpSp>
      <p:grpSp>
        <p:nvGrpSpPr>
          <p:cNvPr id="372" name="Google Shape;372;p45"/>
          <p:cNvGrpSpPr/>
          <p:nvPr/>
        </p:nvGrpSpPr>
        <p:grpSpPr>
          <a:xfrm>
            <a:off x="594625" y="4351425"/>
            <a:ext cx="8334425" cy="926975"/>
            <a:chOff x="594625" y="4427625"/>
            <a:chExt cx="8334425" cy="926975"/>
          </a:xfrm>
        </p:grpSpPr>
        <p:sp>
          <p:nvSpPr>
            <p:cNvPr id="373" name="Google Shape;373;p45"/>
            <p:cNvSpPr txBox="1"/>
            <p:nvPr/>
          </p:nvSpPr>
          <p:spPr>
            <a:xfrm>
              <a:off x="2013750" y="4484525"/>
              <a:ext cx="6915300" cy="815700"/>
            </a:xfrm>
            <a:prstGeom prst="rect">
              <a:avLst/>
            </a:prstGeom>
            <a:noFill/>
            <a:ln>
              <a:noFill/>
            </a:ln>
          </p:spPr>
          <p:txBody>
            <a:bodyPr spcFirstLastPara="1" wrap="square" lIns="91425" tIns="91425" rIns="91425" bIns="91425" anchor="t" anchorCtr="0">
              <a:noAutofit/>
            </a:bodyPr>
            <a:lstStyle/>
            <a:p>
              <a:pPr marL="0" lvl="0" indent="0" algn="l" rtl="0">
                <a:lnSpc>
                  <a:spcPct val="112000"/>
                </a:lnSpc>
                <a:spcBef>
                  <a:spcPts val="600"/>
                </a:spcBef>
                <a:spcAft>
                  <a:spcPts val="7000"/>
                </a:spcAft>
                <a:buNone/>
              </a:pPr>
              <a:r>
                <a:rPr lang="en-GB" sz="2400">
                  <a:solidFill>
                    <a:srgbClr val="666666"/>
                  </a:solidFill>
                  <a:latin typeface="Roboto"/>
                  <a:ea typeface="Roboto"/>
                  <a:cs typeface="Roboto"/>
                  <a:sym typeface="Roboto"/>
                </a:rPr>
                <a:t>Folytonos kutatás</a:t>
              </a:r>
              <a:endParaRPr sz="2400">
                <a:solidFill>
                  <a:srgbClr val="666666"/>
                </a:solidFill>
                <a:latin typeface="Roboto"/>
                <a:ea typeface="Roboto"/>
                <a:cs typeface="Roboto"/>
                <a:sym typeface="Roboto"/>
              </a:endParaRPr>
            </a:p>
          </p:txBody>
        </p:sp>
        <p:pic>
          <p:nvPicPr>
            <p:cNvPr id="374" name="Google Shape;374;p45"/>
            <p:cNvPicPr preferRelativeResize="0"/>
            <p:nvPr/>
          </p:nvPicPr>
          <p:blipFill>
            <a:blip r:embed="rId5">
              <a:alphaModFix/>
            </a:blip>
            <a:stretch>
              <a:fillRect/>
            </a:stretch>
          </p:blipFill>
          <p:spPr>
            <a:xfrm>
              <a:off x="594625" y="4427625"/>
              <a:ext cx="926975" cy="926975"/>
            </a:xfrm>
            <a:prstGeom prst="rect">
              <a:avLst/>
            </a:prstGeom>
            <a:noFill/>
            <a:ln>
              <a:noFill/>
            </a:ln>
          </p:spPr>
        </p:pic>
      </p:grpSp>
      <p:grpSp>
        <p:nvGrpSpPr>
          <p:cNvPr id="375" name="Google Shape;375;p45"/>
          <p:cNvGrpSpPr/>
          <p:nvPr/>
        </p:nvGrpSpPr>
        <p:grpSpPr>
          <a:xfrm>
            <a:off x="782000" y="5631400"/>
            <a:ext cx="8147050" cy="818475"/>
            <a:chOff x="782000" y="5631400"/>
            <a:chExt cx="8147050" cy="818475"/>
          </a:xfrm>
        </p:grpSpPr>
        <p:sp>
          <p:nvSpPr>
            <p:cNvPr id="376" name="Google Shape;376;p45"/>
            <p:cNvSpPr txBox="1"/>
            <p:nvPr/>
          </p:nvSpPr>
          <p:spPr>
            <a:xfrm>
              <a:off x="2013750" y="5634175"/>
              <a:ext cx="6915300" cy="815700"/>
            </a:xfrm>
            <a:prstGeom prst="rect">
              <a:avLst/>
            </a:prstGeom>
            <a:noFill/>
            <a:ln>
              <a:noFill/>
            </a:ln>
          </p:spPr>
          <p:txBody>
            <a:bodyPr spcFirstLastPara="1" wrap="square" lIns="91425" tIns="91425" rIns="91425" bIns="91425" anchor="t" anchorCtr="0">
              <a:noAutofit/>
            </a:bodyPr>
            <a:lstStyle/>
            <a:p>
              <a:pPr marL="0" lvl="0" indent="0" algn="l" rtl="0">
                <a:lnSpc>
                  <a:spcPct val="112000"/>
                </a:lnSpc>
                <a:spcBef>
                  <a:spcPts val="600"/>
                </a:spcBef>
                <a:spcAft>
                  <a:spcPts val="7000"/>
                </a:spcAft>
                <a:buNone/>
              </a:pPr>
              <a:r>
                <a:rPr lang="en-GB" sz="2400">
                  <a:solidFill>
                    <a:srgbClr val="666666"/>
                  </a:solidFill>
                  <a:latin typeface="Roboto"/>
                  <a:ea typeface="Roboto"/>
                  <a:cs typeface="Roboto"/>
                  <a:sym typeface="Roboto"/>
                </a:rPr>
                <a:t>Fejlesztők = termék szakértői</a:t>
              </a:r>
              <a:endParaRPr sz="2400">
                <a:solidFill>
                  <a:srgbClr val="666666"/>
                </a:solidFill>
                <a:latin typeface="Roboto"/>
                <a:ea typeface="Roboto"/>
                <a:cs typeface="Roboto"/>
                <a:sym typeface="Roboto"/>
              </a:endParaRPr>
            </a:p>
          </p:txBody>
        </p:sp>
        <p:pic>
          <p:nvPicPr>
            <p:cNvPr id="377" name="Google Shape;377;p45"/>
            <p:cNvPicPr preferRelativeResize="0"/>
            <p:nvPr/>
          </p:nvPicPr>
          <p:blipFill>
            <a:blip r:embed="rId6">
              <a:alphaModFix/>
            </a:blip>
            <a:stretch>
              <a:fillRect/>
            </a:stretch>
          </p:blipFill>
          <p:spPr>
            <a:xfrm>
              <a:off x="782000" y="5631400"/>
              <a:ext cx="815800" cy="815800"/>
            </a:xfrm>
            <a:prstGeom prst="rect">
              <a:avLst/>
            </a:prstGeom>
            <a:noFill/>
            <a:ln>
              <a:noFill/>
            </a:ln>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6"/>
          <p:cNvSpPr txBox="1">
            <a:spLocks noGrp="1"/>
          </p:cNvSpPr>
          <p:nvPr>
            <p:ph type="title"/>
          </p:nvPr>
        </p:nvSpPr>
        <p:spPr>
          <a:xfrm>
            <a:off x="276775" y="886500"/>
            <a:ext cx="8520600" cy="1122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sz="3800">
                <a:solidFill>
                  <a:srgbClr val="D35630"/>
                </a:solidFill>
                <a:latin typeface="Roboto Slab"/>
                <a:ea typeface="Roboto Slab"/>
                <a:cs typeface="Roboto Slab"/>
                <a:sym typeface="Roboto Slab"/>
              </a:rPr>
              <a:t>Köszönjük a figyelmet!</a:t>
            </a:r>
            <a:endParaRPr sz="3800">
              <a:solidFill>
                <a:srgbClr val="D35630"/>
              </a:solidFill>
              <a:latin typeface="Roboto Slab"/>
              <a:ea typeface="Roboto Slab"/>
              <a:cs typeface="Roboto Slab"/>
              <a:sym typeface="Roboto Slab"/>
            </a:endParaRPr>
          </a:p>
        </p:txBody>
      </p:sp>
      <p:sp>
        <p:nvSpPr>
          <p:cNvPr id="383" name="Google Shape;383;p46"/>
          <p:cNvSpPr txBox="1"/>
          <p:nvPr/>
        </p:nvSpPr>
        <p:spPr>
          <a:xfrm>
            <a:off x="2616000" y="3420800"/>
            <a:ext cx="3912000" cy="1296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600"/>
              </a:spcBef>
              <a:spcAft>
                <a:spcPts val="0"/>
              </a:spcAft>
              <a:buNone/>
            </a:pPr>
            <a:r>
              <a:rPr lang="en-GB" sz="2000" b="1">
                <a:solidFill>
                  <a:srgbClr val="666666"/>
                </a:solidFill>
                <a:latin typeface="Roboto"/>
                <a:ea typeface="Roboto"/>
                <a:cs typeface="Roboto"/>
                <a:sym typeface="Roboto"/>
              </a:rPr>
              <a:t>Komáromi Zsófia</a:t>
            </a:r>
            <a:endParaRPr sz="2000" b="1">
              <a:solidFill>
                <a:srgbClr val="666666"/>
              </a:solidFill>
              <a:latin typeface="Roboto"/>
              <a:ea typeface="Roboto"/>
              <a:cs typeface="Roboto"/>
              <a:sym typeface="Roboto"/>
            </a:endParaRPr>
          </a:p>
          <a:p>
            <a:pPr marL="0" lvl="0" indent="0" algn="ctr" rtl="0">
              <a:lnSpc>
                <a:spcPct val="100000"/>
              </a:lnSpc>
              <a:spcBef>
                <a:spcPts val="600"/>
              </a:spcBef>
              <a:spcAft>
                <a:spcPts val="0"/>
              </a:spcAft>
              <a:buNone/>
            </a:pPr>
            <a:r>
              <a:rPr lang="en-GB" sz="1800">
                <a:solidFill>
                  <a:srgbClr val="666666"/>
                </a:solidFill>
                <a:latin typeface="Roboto Slab Light"/>
                <a:ea typeface="Roboto Slab Light"/>
                <a:cs typeface="Roboto Slab Light"/>
                <a:sym typeface="Roboto Slab Light"/>
              </a:rPr>
              <a:t>komaromi.zsofia@ingatlan.com</a:t>
            </a:r>
            <a:endParaRPr sz="1800">
              <a:solidFill>
                <a:srgbClr val="666666"/>
              </a:solidFill>
              <a:latin typeface="Roboto Slab Light"/>
              <a:ea typeface="Roboto Slab Light"/>
              <a:cs typeface="Roboto Slab Light"/>
              <a:sym typeface="Roboto Slab Light"/>
            </a:endParaRPr>
          </a:p>
        </p:txBody>
      </p:sp>
      <p:sp>
        <p:nvSpPr>
          <p:cNvPr id="384" name="Google Shape;384;p46"/>
          <p:cNvSpPr txBox="1"/>
          <p:nvPr/>
        </p:nvSpPr>
        <p:spPr>
          <a:xfrm>
            <a:off x="2317800" y="4461950"/>
            <a:ext cx="4508400" cy="1350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600"/>
              </a:spcBef>
              <a:spcAft>
                <a:spcPts val="0"/>
              </a:spcAft>
              <a:buNone/>
            </a:pPr>
            <a:r>
              <a:rPr lang="en-GB" sz="2000" b="1">
                <a:solidFill>
                  <a:srgbClr val="666666"/>
                </a:solidFill>
                <a:latin typeface="Roboto"/>
                <a:ea typeface="Roboto"/>
                <a:cs typeface="Roboto"/>
                <a:sym typeface="Roboto"/>
              </a:rPr>
              <a:t>Verebély Melinda</a:t>
            </a:r>
            <a:endParaRPr sz="2000" b="1">
              <a:solidFill>
                <a:srgbClr val="666666"/>
              </a:solidFill>
              <a:latin typeface="Roboto"/>
              <a:ea typeface="Roboto"/>
              <a:cs typeface="Roboto"/>
              <a:sym typeface="Roboto"/>
            </a:endParaRPr>
          </a:p>
          <a:p>
            <a:pPr marL="0" lvl="0" indent="0" algn="ctr" rtl="0">
              <a:lnSpc>
                <a:spcPct val="100000"/>
              </a:lnSpc>
              <a:spcBef>
                <a:spcPts val="600"/>
              </a:spcBef>
              <a:spcAft>
                <a:spcPts val="0"/>
              </a:spcAft>
              <a:buNone/>
            </a:pPr>
            <a:r>
              <a:rPr lang="en-GB" sz="1800">
                <a:solidFill>
                  <a:srgbClr val="666666"/>
                </a:solidFill>
                <a:latin typeface="Roboto Slab Light"/>
                <a:ea typeface="Roboto Slab Light"/>
                <a:cs typeface="Roboto Slab Light"/>
                <a:sym typeface="Roboto Slab Light"/>
              </a:rPr>
              <a:t>verebely.melinda@ingatlan.com</a:t>
            </a:r>
            <a:endParaRPr sz="1800">
              <a:solidFill>
                <a:srgbClr val="666666"/>
              </a:solidFill>
              <a:latin typeface="Roboto Slab Light"/>
              <a:ea typeface="Roboto Slab Light"/>
              <a:cs typeface="Roboto Slab Light"/>
              <a:sym typeface="Roboto Slab Light"/>
            </a:endParaRPr>
          </a:p>
        </p:txBody>
      </p:sp>
      <p:sp>
        <p:nvSpPr>
          <p:cNvPr id="385" name="Google Shape;385;p46"/>
          <p:cNvSpPr txBox="1"/>
          <p:nvPr/>
        </p:nvSpPr>
        <p:spPr>
          <a:xfrm>
            <a:off x="6280375" y="5916400"/>
            <a:ext cx="2517000" cy="771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GB" sz="1600" b="1">
                <a:solidFill>
                  <a:srgbClr val="434343"/>
                </a:solidFill>
                <a:latin typeface="Roboto"/>
                <a:ea typeface="Roboto"/>
                <a:cs typeface="Roboto"/>
                <a:sym typeface="Roboto"/>
              </a:rPr>
              <a:t>Csatlakoznál?</a:t>
            </a:r>
            <a:endParaRPr sz="1600" b="1">
              <a:solidFill>
                <a:srgbClr val="434343"/>
              </a:solidFill>
              <a:latin typeface="Roboto"/>
              <a:ea typeface="Roboto"/>
              <a:cs typeface="Roboto"/>
              <a:sym typeface="Roboto"/>
            </a:endParaRPr>
          </a:p>
          <a:p>
            <a:pPr marL="0" lvl="0" indent="0" algn="r" rtl="0">
              <a:spcBef>
                <a:spcPts val="0"/>
              </a:spcBef>
              <a:spcAft>
                <a:spcPts val="0"/>
              </a:spcAft>
              <a:buNone/>
            </a:pPr>
            <a:r>
              <a:rPr lang="en-GB" sz="1600" b="1">
                <a:solidFill>
                  <a:srgbClr val="D35630"/>
                </a:solidFill>
                <a:latin typeface="Roboto"/>
                <a:ea typeface="Roboto"/>
                <a:cs typeface="Roboto"/>
                <a:sym typeface="Roboto"/>
              </a:rPr>
              <a:t>csapatunk.ingatlan.com</a:t>
            </a:r>
            <a:endParaRPr sz="1600" b="1">
              <a:solidFill>
                <a:srgbClr val="D35630"/>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6"/>
        <p:cNvGrpSpPr/>
        <p:nvPr/>
      </p:nvGrpSpPr>
      <p:grpSpPr>
        <a:xfrm>
          <a:off x="0" y="0"/>
          <a:ext cx="0" cy="0"/>
          <a:chOff x="0" y="0"/>
          <a:chExt cx="0" cy="0"/>
        </a:xfrm>
      </p:grpSpPr>
      <p:pic>
        <p:nvPicPr>
          <p:cNvPr id="77" name="Google Shape;77;p16"/>
          <p:cNvPicPr preferRelativeResize="0"/>
          <p:nvPr/>
        </p:nvPicPr>
        <p:blipFill rotWithShape="1">
          <a:blip r:embed="rId3">
            <a:alphaModFix/>
          </a:blip>
          <a:srcRect r="21210"/>
          <a:stretch/>
        </p:blipFill>
        <p:spPr>
          <a:xfrm>
            <a:off x="222850" y="2250973"/>
            <a:ext cx="2474001" cy="1767050"/>
          </a:xfrm>
          <a:prstGeom prst="rect">
            <a:avLst/>
          </a:prstGeom>
          <a:noFill/>
          <a:ln>
            <a:noFill/>
          </a:ln>
        </p:spPr>
      </p:pic>
      <p:pic>
        <p:nvPicPr>
          <p:cNvPr id="78" name="Google Shape;78;p16"/>
          <p:cNvPicPr preferRelativeResize="0"/>
          <p:nvPr/>
        </p:nvPicPr>
        <p:blipFill>
          <a:blip r:embed="rId4">
            <a:alphaModFix/>
          </a:blip>
          <a:stretch>
            <a:fillRect/>
          </a:stretch>
        </p:blipFill>
        <p:spPr>
          <a:xfrm>
            <a:off x="3335000" y="2250968"/>
            <a:ext cx="2474002" cy="1767047"/>
          </a:xfrm>
          <a:prstGeom prst="rect">
            <a:avLst/>
          </a:prstGeom>
          <a:noFill/>
          <a:ln>
            <a:noFill/>
          </a:ln>
        </p:spPr>
      </p:pic>
      <p:pic>
        <p:nvPicPr>
          <p:cNvPr id="79" name="Google Shape;79;p16"/>
          <p:cNvPicPr preferRelativeResize="0"/>
          <p:nvPr/>
        </p:nvPicPr>
        <p:blipFill rotWithShape="1">
          <a:blip r:embed="rId5">
            <a:alphaModFix/>
          </a:blip>
          <a:srcRect b="4761"/>
          <a:stretch/>
        </p:blipFill>
        <p:spPr>
          <a:xfrm>
            <a:off x="6447150" y="2250973"/>
            <a:ext cx="2473999" cy="17670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3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3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pic>
        <p:nvPicPr>
          <p:cNvPr id="84" name="Google Shape;84;p17"/>
          <p:cNvPicPr preferRelativeResize="0"/>
          <p:nvPr/>
        </p:nvPicPr>
        <p:blipFill rotWithShape="1">
          <a:blip r:embed="rId3">
            <a:alphaModFix/>
          </a:blip>
          <a:srcRect l="12394" r="12394"/>
          <a:stretch/>
        </p:blipFill>
        <p:spPr>
          <a:xfrm>
            <a:off x="0" y="-50"/>
            <a:ext cx="9143997" cy="6858003"/>
          </a:xfrm>
          <a:prstGeom prst="rect">
            <a:avLst/>
          </a:prstGeom>
          <a:noFill/>
          <a:ln>
            <a:noFill/>
          </a:ln>
        </p:spPr>
      </p:pic>
      <p:sp>
        <p:nvSpPr>
          <p:cNvPr id="85" name="Google Shape;85;p17"/>
          <p:cNvSpPr txBox="1"/>
          <p:nvPr/>
        </p:nvSpPr>
        <p:spPr>
          <a:xfrm>
            <a:off x="866550" y="2563800"/>
            <a:ext cx="7410900" cy="1730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600"/>
              </a:spcBef>
              <a:spcAft>
                <a:spcPts val="0"/>
              </a:spcAft>
              <a:buNone/>
            </a:pPr>
            <a:r>
              <a:rPr lang="en-GB" sz="3000" b="1">
                <a:solidFill>
                  <a:srgbClr val="FFFFFF"/>
                </a:solidFill>
                <a:latin typeface="Roboto Slab"/>
                <a:ea typeface="Roboto Slab"/>
                <a:cs typeface="Roboto Slab"/>
                <a:sym typeface="Roboto Slab"/>
              </a:rPr>
              <a:t>Ne a felhasználóknak tervezzünk, hanem a felhasználókkal</a:t>
            </a:r>
            <a:endParaRPr sz="3000" b="1">
              <a:solidFill>
                <a:srgbClr val="FFFFFF"/>
              </a:solidFill>
              <a:latin typeface="Roboto Slab"/>
              <a:ea typeface="Roboto Slab"/>
              <a:cs typeface="Roboto Slab"/>
              <a:sym typeface="Roboto Slab"/>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pic>
        <p:nvPicPr>
          <p:cNvPr id="90" name="Google Shape;90;p18"/>
          <p:cNvPicPr preferRelativeResize="0"/>
          <p:nvPr/>
        </p:nvPicPr>
        <p:blipFill rotWithShape="1">
          <a:blip r:embed="rId3">
            <a:alphaModFix/>
          </a:blip>
          <a:srcRect r="24986"/>
          <a:stretch/>
        </p:blipFill>
        <p:spPr>
          <a:xfrm>
            <a:off x="-25" y="25"/>
            <a:ext cx="9143996" cy="6857998"/>
          </a:xfrm>
          <a:prstGeom prst="rect">
            <a:avLst/>
          </a:prstGeom>
          <a:noFill/>
          <a:ln>
            <a:noFill/>
          </a:ln>
        </p:spPr>
      </p:pic>
      <p:pic>
        <p:nvPicPr>
          <p:cNvPr id="91" name="Google Shape;91;p18"/>
          <p:cNvPicPr preferRelativeResize="0"/>
          <p:nvPr/>
        </p:nvPicPr>
        <p:blipFill>
          <a:blip r:embed="rId4">
            <a:alphaModFix/>
          </a:blip>
          <a:stretch>
            <a:fillRect/>
          </a:stretch>
        </p:blipFill>
        <p:spPr>
          <a:xfrm>
            <a:off x="3596400" y="1134467"/>
            <a:ext cx="1951200" cy="348375"/>
          </a:xfrm>
          <a:prstGeom prst="rect">
            <a:avLst/>
          </a:prstGeom>
          <a:noFill/>
          <a:ln>
            <a:noFill/>
          </a:ln>
        </p:spPr>
      </p:pic>
      <p:sp>
        <p:nvSpPr>
          <p:cNvPr id="92" name="Google Shape;92;p18"/>
          <p:cNvSpPr txBox="1"/>
          <p:nvPr/>
        </p:nvSpPr>
        <p:spPr>
          <a:xfrm>
            <a:off x="-127540" y="3243071"/>
            <a:ext cx="2063700" cy="617700"/>
          </a:xfrm>
          <a:prstGeom prst="rect">
            <a:avLst/>
          </a:prstGeom>
          <a:noFill/>
          <a:ln>
            <a:noFill/>
          </a:ln>
          <a:effectLst>
            <a:outerShdw blurRad="42863" dist="19050" dir="5400000" algn="bl" rotWithShape="0">
              <a:srgbClr val="003290">
                <a:alpha val="20000"/>
              </a:srgbClr>
            </a:outerShdw>
          </a:effectLst>
        </p:spPr>
        <p:txBody>
          <a:bodyPr spcFirstLastPara="1" wrap="square" lIns="91425" tIns="91425" rIns="91425" bIns="91425" anchor="t" anchorCtr="0">
            <a:noAutofit/>
          </a:bodyPr>
          <a:lstStyle/>
          <a:p>
            <a:pPr marL="0" lvl="0" indent="0" algn="ctr" rtl="0">
              <a:spcBef>
                <a:spcPts val="600"/>
              </a:spcBef>
              <a:spcAft>
                <a:spcPts val="0"/>
              </a:spcAft>
              <a:buNone/>
            </a:pPr>
            <a:r>
              <a:rPr lang="en-GB" sz="2200">
                <a:solidFill>
                  <a:srgbClr val="FFFFFF"/>
                </a:solidFill>
                <a:latin typeface="Roboto"/>
                <a:ea typeface="Roboto"/>
                <a:cs typeface="Roboto"/>
                <a:sym typeface="Roboto"/>
              </a:rPr>
              <a:t>év</a:t>
            </a:r>
            <a:endParaRPr sz="2200">
              <a:solidFill>
                <a:srgbClr val="FFFFFF"/>
              </a:solidFill>
              <a:latin typeface="Roboto"/>
              <a:ea typeface="Roboto"/>
              <a:cs typeface="Roboto"/>
              <a:sym typeface="Roboto"/>
            </a:endParaRPr>
          </a:p>
        </p:txBody>
      </p:sp>
      <p:sp>
        <p:nvSpPr>
          <p:cNvPr id="93" name="Google Shape;93;p18"/>
          <p:cNvSpPr txBox="1"/>
          <p:nvPr/>
        </p:nvSpPr>
        <p:spPr>
          <a:xfrm>
            <a:off x="-127540" y="2847238"/>
            <a:ext cx="2063700" cy="774300"/>
          </a:xfrm>
          <a:prstGeom prst="rect">
            <a:avLst/>
          </a:prstGeom>
          <a:noFill/>
          <a:ln>
            <a:noFill/>
          </a:ln>
          <a:effectLst>
            <a:outerShdw blurRad="42863" dist="19050" dir="5400000" algn="bl" rotWithShape="0">
              <a:srgbClr val="003290">
                <a:alpha val="2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GB" sz="4000" b="1">
                <a:solidFill>
                  <a:srgbClr val="FFFFFF"/>
                </a:solidFill>
                <a:latin typeface="Roboto Slab"/>
                <a:ea typeface="Roboto Slab"/>
                <a:cs typeface="Roboto Slab"/>
                <a:sym typeface="Roboto Slab"/>
              </a:rPr>
              <a:t>20</a:t>
            </a:r>
            <a:endParaRPr sz="4000" b="1">
              <a:solidFill>
                <a:srgbClr val="FFFFFF"/>
              </a:solidFill>
              <a:latin typeface="Roboto Slab"/>
              <a:ea typeface="Roboto Slab"/>
              <a:cs typeface="Roboto Slab"/>
              <a:sym typeface="Roboto Slab"/>
            </a:endParaRPr>
          </a:p>
        </p:txBody>
      </p:sp>
      <p:sp>
        <p:nvSpPr>
          <p:cNvPr id="94" name="Google Shape;94;p18"/>
          <p:cNvSpPr txBox="1"/>
          <p:nvPr/>
        </p:nvSpPr>
        <p:spPr>
          <a:xfrm>
            <a:off x="1686699" y="3243038"/>
            <a:ext cx="2063700" cy="617700"/>
          </a:xfrm>
          <a:prstGeom prst="rect">
            <a:avLst/>
          </a:prstGeom>
          <a:noFill/>
          <a:ln>
            <a:noFill/>
          </a:ln>
          <a:effectLst>
            <a:outerShdw blurRad="42863" dist="19050" dir="5400000" algn="bl" rotWithShape="0">
              <a:srgbClr val="003290">
                <a:alpha val="20000"/>
              </a:srgbClr>
            </a:outerShdw>
          </a:effectLst>
        </p:spPr>
        <p:txBody>
          <a:bodyPr spcFirstLastPara="1" wrap="square" lIns="91425" tIns="91425" rIns="91425" bIns="91425" anchor="t" anchorCtr="0">
            <a:noAutofit/>
          </a:bodyPr>
          <a:lstStyle/>
          <a:p>
            <a:pPr marL="0" lvl="0" indent="0" algn="ctr" rtl="0">
              <a:spcBef>
                <a:spcPts val="600"/>
              </a:spcBef>
              <a:spcAft>
                <a:spcPts val="0"/>
              </a:spcAft>
              <a:buNone/>
            </a:pPr>
            <a:r>
              <a:rPr lang="en-GB" sz="2200">
                <a:solidFill>
                  <a:srgbClr val="FFFFFF"/>
                </a:solidFill>
                <a:latin typeface="Roboto"/>
                <a:ea typeface="Roboto"/>
                <a:cs typeface="Roboto"/>
                <a:sym typeface="Roboto"/>
              </a:rPr>
              <a:t>dolgozó</a:t>
            </a:r>
            <a:endParaRPr sz="2200">
              <a:solidFill>
                <a:srgbClr val="FFFFFF"/>
              </a:solidFill>
              <a:latin typeface="Roboto"/>
              <a:ea typeface="Roboto"/>
              <a:cs typeface="Roboto"/>
              <a:sym typeface="Roboto"/>
            </a:endParaRPr>
          </a:p>
        </p:txBody>
      </p:sp>
      <p:sp>
        <p:nvSpPr>
          <p:cNvPr id="95" name="Google Shape;95;p18"/>
          <p:cNvSpPr txBox="1"/>
          <p:nvPr/>
        </p:nvSpPr>
        <p:spPr>
          <a:xfrm>
            <a:off x="1686699" y="2847204"/>
            <a:ext cx="2063700" cy="774300"/>
          </a:xfrm>
          <a:prstGeom prst="rect">
            <a:avLst/>
          </a:prstGeom>
          <a:noFill/>
          <a:ln>
            <a:noFill/>
          </a:ln>
          <a:effectLst>
            <a:outerShdw blurRad="42863" dist="19050" dir="5400000" algn="bl" rotWithShape="0">
              <a:srgbClr val="003290">
                <a:alpha val="2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GB" sz="4000" b="1">
                <a:solidFill>
                  <a:srgbClr val="FFFFFF"/>
                </a:solidFill>
                <a:latin typeface="Roboto Slab"/>
                <a:ea typeface="Roboto Slab"/>
                <a:cs typeface="Roboto Slab"/>
                <a:sym typeface="Roboto Slab"/>
              </a:rPr>
              <a:t>150</a:t>
            </a:r>
            <a:endParaRPr sz="4000" b="1">
              <a:solidFill>
                <a:srgbClr val="FFFFFF"/>
              </a:solidFill>
              <a:latin typeface="Roboto Slab"/>
              <a:ea typeface="Roboto Slab"/>
              <a:cs typeface="Roboto Slab"/>
              <a:sym typeface="Roboto Slab"/>
            </a:endParaRPr>
          </a:p>
        </p:txBody>
      </p:sp>
      <p:sp>
        <p:nvSpPr>
          <p:cNvPr id="96" name="Google Shape;96;p18"/>
          <p:cNvSpPr txBox="1"/>
          <p:nvPr/>
        </p:nvSpPr>
        <p:spPr>
          <a:xfrm>
            <a:off x="4034338" y="3243055"/>
            <a:ext cx="2063700" cy="617700"/>
          </a:xfrm>
          <a:prstGeom prst="rect">
            <a:avLst/>
          </a:prstGeom>
          <a:noFill/>
          <a:ln>
            <a:noFill/>
          </a:ln>
          <a:effectLst>
            <a:outerShdw blurRad="42863" dist="19050" dir="5400000" algn="bl" rotWithShape="0">
              <a:srgbClr val="003290">
                <a:alpha val="20000"/>
              </a:srgbClr>
            </a:outerShdw>
          </a:effectLst>
        </p:spPr>
        <p:txBody>
          <a:bodyPr spcFirstLastPara="1" wrap="square" lIns="91425" tIns="91425" rIns="91425" bIns="91425" anchor="t" anchorCtr="0">
            <a:noAutofit/>
          </a:bodyPr>
          <a:lstStyle/>
          <a:p>
            <a:pPr marL="0" lvl="0" indent="0" algn="ctr" rtl="0">
              <a:spcBef>
                <a:spcPts val="600"/>
              </a:spcBef>
              <a:spcAft>
                <a:spcPts val="0"/>
              </a:spcAft>
              <a:buNone/>
            </a:pPr>
            <a:r>
              <a:rPr lang="en-GB" sz="2200">
                <a:solidFill>
                  <a:srgbClr val="FFFFFF"/>
                </a:solidFill>
                <a:latin typeface="Roboto"/>
                <a:ea typeface="Roboto"/>
                <a:cs typeface="Roboto"/>
                <a:sym typeface="Roboto"/>
              </a:rPr>
              <a:t>termékcsapat</a:t>
            </a:r>
            <a:endParaRPr sz="2200">
              <a:solidFill>
                <a:srgbClr val="FFFFFF"/>
              </a:solidFill>
              <a:latin typeface="Roboto"/>
              <a:ea typeface="Roboto"/>
              <a:cs typeface="Roboto"/>
              <a:sym typeface="Roboto"/>
            </a:endParaRPr>
          </a:p>
        </p:txBody>
      </p:sp>
      <p:sp>
        <p:nvSpPr>
          <p:cNvPr id="97" name="Google Shape;97;p18"/>
          <p:cNvSpPr txBox="1"/>
          <p:nvPr/>
        </p:nvSpPr>
        <p:spPr>
          <a:xfrm>
            <a:off x="4034338" y="2847221"/>
            <a:ext cx="2063700" cy="774300"/>
          </a:xfrm>
          <a:prstGeom prst="rect">
            <a:avLst/>
          </a:prstGeom>
          <a:noFill/>
          <a:ln>
            <a:noFill/>
          </a:ln>
          <a:effectLst>
            <a:outerShdw blurRad="42863" dist="19050" dir="5400000" algn="bl" rotWithShape="0">
              <a:srgbClr val="003290">
                <a:alpha val="2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GB" sz="4000" b="1">
                <a:solidFill>
                  <a:srgbClr val="FFFFFF"/>
                </a:solidFill>
                <a:latin typeface="Roboto Slab"/>
                <a:ea typeface="Roboto Slab"/>
                <a:cs typeface="Roboto Slab"/>
                <a:sym typeface="Roboto Slab"/>
              </a:rPr>
              <a:t>7</a:t>
            </a:r>
            <a:endParaRPr sz="4000" b="1">
              <a:solidFill>
                <a:srgbClr val="FFFFFF"/>
              </a:solidFill>
              <a:latin typeface="Roboto Slab"/>
              <a:ea typeface="Roboto Slab"/>
              <a:cs typeface="Roboto Slab"/>
              <a:sym typeface="Roboto Slab"/>
            </a:endParaRPr>
          </a:p>
        </p:txBody>
      </p:sp>
      <p:sp>
        <p:nvSpPr>
          <p:cNvPr id="98" name="Google Shape;98;p18"/>
          <p:cNvSpPr txBox="1"/>
          <p:nvPr/>
        </p:nvSpPr>
        <p:spPr>
          <a:xfrm>
            <a:off x="6628504" y="2847196"/>
            <a:ext cx="2063700" cy="774300"/>
          </a:xfrm>
          <a:prstGeom prst="rect">
            <a:avLst/>
          </a:prstGeom>
          <a:noFill/>
          <a:ln>
            <a:noFill/>
          </a:ln>
          <a:effectLst>
            <a:outerShdw blurRad="42863" dist="19050" dir="5400000" algn="bl" rotWithShape="0">
              <a:srgbClr val="003290">
                <a:alpha val="2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GB" sz="4000" b="1">
                <a:solidFill>
                  <a:srgbClr val="FFFFFF"/>
                </a:solidFill>
                <a:latin typeface="Roboto Slab"/>
                <a:ea typeface="Roboto Slab"/>
                <a:cs typeface="Roboto Slab"/>
                <a:sym typeface="Roboto Slab"/>
              </a:rPr>
              <a:t>8</a:t>
            </a:r>
            <a:r>
              <a:rPr lang="en-GB" sz="2200">
                <a:solidFill>
                  <a:schemeClr val="lt1"/>
                </a:solidFill>
                <a:latin typeface="Roboto"/>
                <a:ea typeface="Roboto"/>
                <a:cs typeface="Roboto"/>
                <a:sym typeface="Roboto"/>
              </a:rPr>
              <a:t> fős</a:t>
            </a:r>
            <a:endParaRPr sz="3000" b="1">
              <a:solidFill>
                <a:srgbClr val="FFFFFF"/>
              </a:solidFill>
              <a:latin typeface="Roboto Slab"/>
              <a:ea typeface="Roboto Slab"/>
              <a:cs typeface="Roboto Slab"/>
              <a:sym typeface="Roboto Slab"/>
            </a:endParaRPr>
          </a:p>
        </p:txBody>
      </p:sp>
      <p:sp>
        <p:nvSpPr>
          <p:cNvPr id="99" name="Google Shape;99;p18"/>
          <p:cNvSpPr txBox="1"/>
          <p:nvPr/>
        </p:nvSpPr>
        <p:spPr>
          <a:xfrm>
            <a:off x="6291300" y="3243050"/>
            <a:ext cx="2738100" cy="617700"/>
          </a:xfrm>
          <a:prstGeom prst="rect">
            <a:avLst/>
          </a:prstGeom>
          <a:noFill/>
          <a:ln>
            <a:noFill/>
          </a:ln>
          <a:effectLst>
            <a:outerShdw blurRad="42863" dist="19050" dir="5400000" algn="bl" rotWithShape="0">
              <a:srgbClr val="003290">
                <a:alpha val="20000"/>
              </a:srgbClr>
            </a:outerShdw>
          </a:effectLst>
        </p:spPr>
        <p:txBody>
          <a:bodyPr spcFirstLastPara="1" wrap="square" lIns="91425" tIns="91425" rIns="91425" bIns="91425" anchor="t" anchorCtr="0">
            <a:noAutofit/>
          </a:bodyPr>
          <a:lstStyle/>
          <a:p>
            <a:pPr marL="0" lvl="0" indent="0" algn="ctr" rtl="0">
              <a:spcBef>
                <a:spcPts val="600"/>
              </a:spcBef>
              <a:spcAft>
                <a:spcPts val="0"/>
              </a:spcAft>
              <a:buNone/>
            </a:pPr>
            <a:r>
              <a:rPr lang="en-GB" sz="2200">
                <a:solidFill>
                  <a:srgbClr val="FFFFFF"/>
                </a:solidFill>
                <a:latin typeface="Roboto"/>
                <a:ea typeface="Roboto"/>
                <a:cs typeface="Roboto"/>
                <a:sym typeface="Roboto"/>
              </a:rPr>
              <a:t>mobilapp csapat</a:t>
            </a:r>
            <a:endParaRPr sz="2200">
              <a:solidFill>
                <a:srgbClr val="FFFFFF"/>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3"/>
        <p:cNvGrpSpPr/>
        <p:nvPr/>
      </p:nvGrpSpPr>
      <p:grpSpPr>
        <a:xfrm>
          <a:off x="0" y="0"/>
          <a:ext cx="0" cy="0"/>
          <a:chOff x="0" y="0"/>
          <a:chExt cx="0" cy="0"/>
        </a:xfrm>
      </p:grpSpPr>
      <p:pic>
        <p:nvPicPr>
          <p:cNvPr id="104" name="Google Shape;104;p19"/>
          <p:cNvPicPr preferRelativeResize="0"/>
          <p:nvPr/>
        </p:nvPicPr>
        <p:blipFill rotWithShape="1">
          <a:blip r:embed="rId3">
            <a:alphaModFix/>
          </a:blip>
          <a:srcRect r="24986"/>
          <a:stretch/>
        </p:blipFill>
        <p:spPr>
          <a:xfrm>
            <a:off x="0" y="0"/>
            <a:ext cx="9143996" cy="6857998"/>
          </a:xfrm>
          <a:prstGeom prst="rect">
            <a:avLst/>
          </a:prstGeom>
          <a:noFill/>
          <a:ln>
            <a:noFill/>
          </a:ln>
        </p:spPr>
      </p:pic>
      <p:sp>
        <p:nvSpPr>
          <p:cNvPr id="105" name="Google Shape;105;p19"/>
          <p:cNvSpPr txBox="1"/>
          <p:nvPr/>
        </p:nvSpPr>
        <p:spPr>
          <a:xfrm>
            <a:off x="341675" y="1828630"/>
            <a:ext cx="5319900" cy="3327300"/>
          </a:xfrm>
          <a:prstGeom prst="rect">
            <a:avLst/>
          </a:prstGeom>
          <a:noFill/>
          <a:ln>
            <a:noFill/>
          </a:ln>
        </p:spPr>
        <p:txBody>
          <a:bodyPr spcFirstLastPara="1" wrap="square" lIns="91425" tIns="91425" rIns="91425" bIns="91425" anchor="ctr" anchorCtr="0">
            <a:noAutofit/>
          </a:bodyPr>
          <a:lstStyle/>
          <a:p>
            <a:pPr marL="0" lvl="0" indent="0" algn="r" rtl="0">
              <a:spcBef>
                <a:spcPts val="600"/>
              </a:spcBef>
              <a:spcAft>
                <a:spcPts val="0"/>
              </a:spcAft>
              <a:buNone/>
            </a:pPr>
            <a:r>
              <a:rPr lang="en-GB" sz="2400">
                <a:solidFill>
                  <a:srgbClr val="FFFFFF"/>
                </a:solidFill>
                <a:latin typeface="Roboto Slab"/>
                <a:ea typeface="Roboto Slab"/>
                <a:cs typeface="Roboto Slab"/>
                <a:sym typeface="Roboto Slab"/>
              </a:rPr>
              <a:t>Mi történik, ha az új terméket nem támogatják a jól bevált folyamatok?</a:t>
            </a:r>
            <a:endParaRPr sz="2400">
              <a:solidFill>
                <a:srgbClr val="FFFFFF"/>
              </a:solidFill>
              <a:latin typeface="Roboto Slab"/>
              <a:ea typeface="Roboto Slab"/>
              <a:cs typeface="Roboto Slab"/>
              <a:sym typeface="Roboto Slab"/>
            </a:endParaRPr>
          </a:p>
        </p:txBody>
      </p:sp>
      <p:grpSp>
        <p:nvGrpSpPr>
          <p:cNvPr id="106" name="Google Shape;106;p19"/>
          <p:cNvGrpSpPr/>
          <p:nvPr/>
        </p:nvGrpSpPr>
        <p:grpSpPr>
          <a:xfrm>
            <a:off x="5952441" y="589742"/>
            <a:ext cx="2775717" cy="5805059"/>
            <a:chOff x="2547150" y="238125"/>
            <a:chExt cx="2525675" cy="5238750"/>
          </a:xfrm>
        </p:grpSpPr>
        <p:sp>
          <p:nvSpPr>
            <p:cNvPr id="107" name="Google Shape;107;p19"/>
            <p:cNvSpPr/>
            <p:nvPr/>
          </p:nvSpPr>
          <p:spPr>
            <a:xfrm>
              <a:off x="2547150" y="238125"/>
              <a:ext cx="2525675" cy="5238750"/>
            </a:xfrm>
            <a:custGeom>
              <a:avLst/>
              <a:gdLst/>
              <a:ahLst/>
              <a:cxnLst/>
              <a:rect l="l" t="t" r="r" b="b"/>
              <a:pathLst>
                <a:path w="101027" h="209550" extrusionOk="0">
                  <a:moveTo>
                    <a:pt x="98629" y="18886"/>
                  </a:moveTo>
                  <a:lnTo>
                    <a:pt x="98629" y="190364"/>
                  </a:lnTo>
                  <a:lnTo>
                    <a:pt x="2398" y="190364"/>
                  </a:lnTo>
                  <a:lnTo>
                    <a:pt x="2398" y="18886"/>
                  </a:lnTo>
                  <a:close/>
                  <a:moveTo>
                    <a:pt x="10343" y="0"/>
                  </a:moveTo>
                  <a:lnTo>
                    <a:pt x="9293" y="75"/>
                  </a:lnTo>
                  <a:lnTo>
                    <a:pt x="8244" y="225"/>
                  </a:lnTo>
                  <a:lnTo>
                    <a:pt x="7270" y="450"/>
                  </a:lnTo>
                  <a:lnTo>
                    <a:pt x="6295" y="824"/>
                  </a:lnTo>
                  <a:lnTo>
                    <a:pt x="5396" y="1274"/>
                  </a:lnTo>
                  <a:lnTo>
                    <a:pt x="4572" y="1799"/>
                  </a:lnTo>
                  <a:lnTo>
                    <a:pt x="3747" y="2398"/>
                  </a:lnTo>
                  <a:lnTo>
                    <a:pt x="2998" y="3073"/>
                  </a:lnTo>
                  <a:lnTo>
                    <a:pt x="2323" y="3747"/>
                  </a:lnTo>
                  <a:lnTo>
                    <a:pt x="1724" y="4572"/>
                  </a:lnTo>
                  <a:lnTo>
                    <a:pt x="1199" y="5396"/>
                  </a:lnTo>
                  <a:lnTo>
                    <a:pt x="824" y="6370"/>
                  </a:lnTo>
                  <a:lnTo>
                    <a:pt x="450" y="7270"/>
                  </a:lnTo>
                  <a:lnTo>
                    <a:pt x="225" y="8319"/>
                  </a:lnTo>
                  <a:lnTo>
                    <a:pt x="0" y="9293"/>
                  </a:lnTo>
                  <a:lnTo>
                    <a:pt x="0" y="10343"/>
                  </a:lnTo>
                  <a:lnTo>
                    <a:pt x="0" y="199207"/>
                  </a:lnTo>
                  <a:lnTo>
                    <a:pt x="0" y="200257"/>
                  </a:lnTo>
                  <a:lnTo>
                    <a:pt x="225" y="201231"/>
                  </a:lnTo>
                  <a:lnTo>
                    <a:pt x="450" y="202280"/>
                  </a:lnTo>
                  <a:lnTo>
                    <a:pt x="824" y="203180"/>
                  </a:lnTo>
                  <a:lnTo>
                    <a:pt x="1199" y="204154"/>
                  </a:lnTo>
                  <a:lnTo>
                    <a:pt x="1724" y="204978"/>
                  </a:lnTo>
                  <a:lnTo>
                    <a:pt x="2323" y="205803"/>
                  </a:lnTo>
                  <a:lnTo>
                    <a:pt x="2998" y="206477"/>
                  </a:lnTo>
                  <a:lnTo>
                    <a:pt x="3747" y="207152"/>
                  </a:lnTo>
                  <a:lnTo>
                    <a:pt x="4572" y="207751"/>
                  </a:lnTo>
                  <a:lnTo>
                    <a:pt x="5396" y="208276"/>
                  </a:lnTo>
                  <a:lnTo>
                    <a:pt x="6295" y="208726"/>
                  </a:lnTo>
                  <a:lnTo>
                    <a:pt x="7270" y="209100"/>
                  </a:lnTo>
                  <a:lnTo>
                    <a:pt x="8244" y="209325"/>
                  </a:lnTo>
                  <a:lnTo>
                    <a:pt x="9293" y="209475"/>
                  </a:lnTo>
                  <a:lnTo>
                    <a:pt x="10343" y="209550"/>
                  </a:lnTo>
                  <a:lnTo>
                    <a:pt x="90610" y="209550"/>
                  </a:lnTo>
                  <a:lnTo>
                    <a:pt x="91659" y="209475"/>
                  </a:lnTo>
                  <a:lnTo>
                    <a:pt x="92708" y="209325"/>
                  </a:lnTo>
                  <a:lnTo>
                    <a:pt x="93682" y="209100"/>
                  </a:lnTo>
                  <a:lnTo>
                    <a:pt x="94657" y="208726"/>
                  </a:lnTo>
                  <a:lnTo>
                    <a:pt x="95556" y="208276"/>
                  </a:lnTo>
                  <a:lnTo>
                    <a:pt x="96455" y="207751"/>
                  </a:lnTo>
                  <a:lnTo>
                    <a:pt x="97205" y="207152"/>
                  </a:lnTo>
                  <a:lnTo>
                    <a:pt x="97954" y="206477"/>
                  </a:lnTo>
                  <a:lnTo>
                    <a:pt x="98629" y="205803"/>
                  </a:lnTo>
                  <a:lnTo>
                    <a:pt x="99228" y="204978"/>
                  </a:lnTo>
                  <a:lnTo>
                    <a:pt x="99753" y="204154"/>
                  </a:lnTo>
                  <a:lnTo>
                    <a:pt x="100203" y="203180"/>
                  </a:lnTo>
                  <a:lnTo>
                    <a:pt x="100577" y="202280"/>
                  </a:lnTo>
                  <a:lnTo>
                    <a:pt x="100802" y="201231"/>
                  </a:lnTo>
                  <a:lnTo>
                    <a:pt x="100952" y="200257"/>
                  </a:lnTo>
                  <a:lnTo>
                    <a:pt x="101027" y="199207"/>
                  </a:lnTo>
                  <a:lnTo>
                    <a:pt x="101027" y="10343"/>
                  </a:lnTo>
                  <a:lnTo>
                    <a:pt x="100952" y="9293"/>
                  </a:lnTo>
                  <a:lnTo>
                    <a:pt x="100802" y="8319"/>
                  </a:lnTo>
                  <a:lnTo>
                    <a:pt x="100577" y="7270"/>
                  </a:lnTo>
                  <a:lnTo>
                    <a:pt x="100203" y="6370"/>
                  </a:lnTo>
                  <a:lnTo>
                    <a:pt x="99753" y="5396"/>
                  </a:lnTo>
                  <a:lnTo>
                    <a:pt x="99228" y="4572"/>
                  </a:lnTo>
                  <a:lnTo>
                    <a:pt x="98629" y="3747"/>
                  </a:lnTo>
                  <a:lnTo>
                    <a:pt x="97954" y="3073"/>
                  </a:lnTo>
                  <a:lnTo>
                    <a:pt x="97205" y="2398"/>
                  </a:lnTo>
                  <a:lnTo>
                    <a:pt x="96455" y="1799"/>
                  </a:lnTo>
                  <a:lnTo>
                    <a:pt x="95556" y="1274"/>
                  </a:lnTo>
                  <a:lnTo>
                    <a:pt x="94657" y="824"/>
                  </a:lnTo>
                  <a:lnTo>
                    <a:pt x="93682" y="450"/>
                  </a:lnTo>
                  <a:lnTo>
                    <a:pt x="92708" y="225"/>
                  </a:lnTo>
                  <a:lnTo>
                    <a:pt x="91659" y="75"/>
                  </a:lnTo>
                  <a:lnTo>
                    <a:pt x="90610" y="0"/>
                  </a:lnTo>
                  <a:close/>
                </a:path>
              </a:pathLst>
            </a:custGeom>
            <a:solidFill>
              <a:srgbClr val="FFFFFF"/>
            </a:solidFill>
            <a:ln>
              <a:noFill/>
            </a:ln>
            <a:effectLst>
              <a:outerShdw blurRad="57150" dist="19050" dir="5400000" algn="bl" rotWithShape="0">
                <a:srgbClr val="00329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9"/>
            <p:cNvSpPr/>
            <p:nvPr/>
          </p:nvSpPr>
          <p:spPr>
            <a:xfrm>
              <a:off x="3557025" y="5147100"/>
              <a:ext cx="504050" cy="179900"/>
            </a:xfrm>
            <a:custGeom>
              <a:avLst/>
              <a:gdLst/>
              <a:ahLst/>
              <a:cxnLst/>
              <a:rect l="l" t="t" r="r" b="b"/>
              <a:pathLst>
                <a:path w="20162" h="7196" extrusionOk="0">
                  <a:moveTo>
                    <a:pt x="3598" y="0"/>
                  </a:moveTo>
                  <a:lnTo>
                    <a:pt x="2849" y="75"/>
                  </a:lnTo>
                  <a:lnTo>
                    <a:pt x="2174" y="300"/>
                  </a:lnTo>
                  <a:lnTo>
                    <a:pt x="1575" y="600"/>
                  </a:lnTo>
                  <a:lnTo>
                    <a:pt x="1050" y="1050"/>
                  </a:lnTo>
                  <a:lnTo>
                    <a:pt x="600" y="1574"/>
                  </a:lnTo>
                  <a:lnTo>
                    <a:pt x="301" y="2174"/>
                  </a:lnTo>
                  <a:lnTo>
                    <a:pt x="76" y="2848"/>
                  </a:lnTo>
                  <a:lnTo>
                    <a:pt x="1" y="3598"/>
                  </a:lnTo>
                  <a:lnTo>
                    <a:pt x="76" y="4347"/>
                  </a:lnTo>
                  <a:lnTo>
                    <a:pt x="301" y="5022"/>
                  </a:lnTo>
                  <a:lnTo>
                    <a:pt x="600" y="5621"/>
                  </a:lnTo>
                  <a:lnTo>
                    <a:pt x="1050" y="6146"/>
                  </a:lnTo>
                  <a:lnTo>
                    <a:pt x="1575" y="6596"/>
                  </a:lnTo>
                  <a:lnTo>
                    <a:pt x="2174" y="6896"/>
                  </a:lnTo>
                  <a:lnTo>
                    <a:pt x="2849" y="7120"/>
                  </a:lnTo>
                  <a:lnTo>
                    <a:pt x="3598" y="7195"/>
                  </a:lnTo>
                  <a:lnTo>
                    <a:pt x="16639" y="7195"/>
                  </a:lnTo>
                  <a:lnTo>
                    <a:pt x="17313" y="7120"/>
                  </a:lnTo>
                  <a:lnTo>
                    <a:pt x="17988" y="6896"/>
                  </a:lnTo>
                  <a:lnTo>
                    <a:pt x="18587" y="6596"/>
                  </a:lnTo>
                  <a:lnTo>
                    <a:pt x="19112" y="6146"/>
                  </a:lnTo>
                  <a:lnTo>
                    <a:pt x="19562" y="5621"/>
                  </a:lnTo>
                  <a:lnTo>
                    <a:pt x="19861" y="5022"/>
                  </a:lnTo>
                  <a:lnTo>
                    <a:pt x="20086" y="4347"/>
                  </a:lnTo>
                  <a:lnTo>
                    <a:pt x="20161" y="3598"/>
                  </a:lnTo>
                  <a:lnTo>
                    <a:pt x="20086" y="2848"/>
                  </a:lnTo>
                  <a:lnTo>
                    <a:pt x="19861" y="2174"/>
                  </a:lnTo>
                  <a:lnTo>
                    <a:pt x="19562" y="1574"/>
                  </a:lnTo>
                  <a:lnTo>
                    <a:pt x="19112" y="1050"/>
                  </a:lnTo>
                  <a:lnTo>
                    <a:pt x="18587" y="600"/>
                  </a:lnTo>
                  <a:lnTo>
                    <a:pt x="17988" y="300"/>
                  </a:lnTo>
                  <a:lnTo>
                    <a:pt x="17313" y="75"/>
                  </a:lnTo>
                  <a:lnTo>
                    <a:pt x="16639"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9"/>
            <p:cNvSpPr/>
            <p:nvPr/>
          </p:nvSpPr>
          <p:spPr>
            <a:xfrm>
              <a:off x="3008050" y="423600"/>
              <a:ext cx="99325" cy="99325"/>
            </a:xfrm>
            <a:custGeom>
              <a:avLst/>
              <a:gdLst/>
              <a:ahLst/>
              <a:cxnLst/>
              <a:rect l="l" t="t" r="r" b="b"/>
              <a:pathLst>
                <a:path w="3973" h="3973" extrusionOk="0">
                  <a:moveTo>
                    <a:pt x="2024" y="1"/>
                  </a:moveTo>
                  <a:lnTo>
                    <a:pt x="1575" y="76"/>
                  </a:lnTo>
                  <a:lnTo>
                    <a:pt x="1200" y="151"/>
                  </a:lnTo>
                  <a:lnTo>
                    <a:pt x="900" y="375"/>
                  </a:lnTo>
                  <a:lnTo>
                    <a:pt x="600" y="600"/>
                  </a:lnTo>
                  <a:lnTo>
                    <a:pt x="375" y="900"/>
                  </a:lnTo>
                  <a:lnTo>
                    <a:pt x="151" y="1200"/>
                  </a:lnTo>
                  <a:lnTo>
                    <a:pt x="76" y="1575"/>
                  </a:lnTo>
                  <a:lnTo>
                    <a:pt x="1" y="2024"/>
                  </a:lnTo>
                  <a:lnTo>
                    <a:pt x="76" y="2399"/>
                  </a:lnTo>
                  <a:lnTo>
                    <a:pt x="151" y="2774"/>
                  </a:lnTo>
                  <a:lnTo>
                    <a:pt x="375" y="3073"/>
                  </a:lnTo>
                  <a:lnTo>
                    <a:pt x="600" y="3373"/>
                  </a:lnTo>
                  <a:lnTo>
                    <a:pt x="900" y="3673"/>
                  </a:lnTo>
                  <a:lnTo>
                    <a:pt x="1200" y="3823"/>
                  </a:lnTo>
                  <a:lnTo>
                    <a:pt x="1575" y="3973"/>
                  </a:lnTo>
                  <a:lnTo>
                    <a:pt x="2399" y="3973"/>
                  </a:lnTo>
                  <a:lnTo>
                    <a:pt x="2774" y="3823"/>
                  </a:lnTo>
                  <a:lnTo>
                    <a:pt x="3073" y="3673"/>
                  </a:lnTo>
                  <a:lnTo>
                    <a:pt x="3373" y="3373"/>
                  </a:lnTo>
                  <a:lnTo>
                    <a:pt x="3598" y="3073"/>
                  </a:lnTo>
                  <a:lnTo>
                    <a:pt x="3823" y="2774"/>
                  </a:lnTo>
                  <a:lnTo>
                    <a:pt x="3898" y="2399"/>
                  </a:lnTo>
                  <a:lnTo>
                    <a:pt x="3973" y="2024"/>
                  </a:lnTo>
                  <a:lnTo>
                    <a:pt x="3898" y="1575"/>
                  </a:lnTo>
                  <a:lnTo>
                    <a:pt x="3823" y="1200"/>
                  </a:lnTo>
                  <a:lnTo>
                    <a:pt x="3598" y="900"/>
                  </a:lnTo>
                  <a:lnTo>
                    <a:pt x="3373" y="600"/>
                  </a:lnTo>
                  <a:lnTo>
                    <a:pt x="3073" y="375"/>
                  </a:lnTo>
                  <a:lnTo>
                    <a:pt x="2774" y="151"/>
                  </a:lnTo>
                  <a:lnTo>
                    <a:pt x="2399" y="76"/>
                  </a:lnTo>
                  <a:lnTo>
                    <a:pt x="2024" y="1"/>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9"/>
            <p:cNvSpPr/>
            <p:nvPr/>
          </p:nvSpPr>
          <p:spPr>
            <a:xfrm>
              <a:off x="3566400" y="434850"/>
              <a:ext cx="487175" cy="76850"/>
            </a:xfrm>
            <a:custGeom>
              <a:avLst/>
              <a:gdLst/>
              <a:ahLst/>
              <a:cxnLst/>
              <a:rect l="l" t="t" r="r" b="b"/>
              <a:pathLst>
                <a:path w="19487" h="3074" extrusionOk="0">
                  <a:moveTo>
                    <a:pt x="1275" y="0"/>
                  </a:moveTo>
                  <a:lnTo>
                    <a:pt x="1050" y="75"/>
                  </a:lnTo>
                  <a:lnTo>
                    <a:pt x="750" y="150"/>
                  </a:lnTo>
                  <a:lnTo>
                    <a:pt x="525" y="300"/>
                  </a:lnTo>
                  <a:lnTo>
                    <a:pt x="375" y="450"/>
                  </a:lnTo>
                  <a:lnTo>
                    <a:pt x="225" y="675"/>
                  </a:lnTo>
                  <a:lnTo>
                    <a:pt x="75" y="975"/>
                  </a:lnTo>
                  <a:lnTo>
                    <a:pt x="1" y="1274"/>
                  </a:lnTo>
                  <a:lnTo>
                    <a:pt x="1" y="1574"/>
                  </a:lnTo>
                  <a:lnTo>
                    <a:pt x="1" y="1874"/>
                  </a:lnTo>
                  <a:lnTo>
                    <a:pt x="75" y="2174"/>
                  </a:lnTo>
                  <a:lnTo>
                    <a:pt x="225" y="2399"/>
                  </a:lnTo>
                  <a:lnTo>
                    <a:pt x="375" y="2623"/>
                  </a:lnTo>
                  <a:lnTo>
                    <a:pt x="525" y="2773"/>
                  </a:lnTo>
                  <a:lnTo>
                    <a:pt x="750" y="2923"/>
                  </a:lnTo>
                  <a:lnTo>
                    <a:pt x="1050" y="2998"/>
                  </a:lnTo>
                  <a:lnTo>
                    <a:pt x="1275" y="3073"/>
                  </a:lnTo>
                  <a:lnTo>
                    <a:pt x="18137" y="3073"/>
                  </a:lnTo>
                  <a:lnTo>
                    <a:pt x="18437" y="2998"/>
                  </a:lnTo>
                  <a:lnTo>
                    <a:pt x="18662" y="2923"/>
                  </a:lnTo>
                  <a:lnTo>
                    <a:pt x="18887" y="2773"/>
                  </a:lnTo>
                  <a:lnTo>
                    <a:pt x="19112" y="2623"/>
                  </a:lnTo>
                  <a:lnTo>
                    <a:pt x="19262" y="2399"/>
                  </a:lnTo>
                  <a:lnTo>
                    <a:pt x="19337" y="2174"/>
                  </a:lnTo>
                  <a:lnTo>
                    <a:pt x="19412" y="1874"/>
                  </a:lnTo>
                  <a:lnTo>
                    <a:pt x="19486" y="1574"/>
                  </a:lnTo>
                  <a:lnTo>
                    <a:pt x="19412" y="1274"/>
                  </a:lnTo>
                  <a:lnTo>
                    <a:pt x="19337" y="975"/>
                  </a:lnTo>
                  <a:lnTo>
                    <a:pt x="19262" y="675"/>
                  </a:lnTo>
                  <a:lnTo>
                    <a:pt x="19112" y="450"/>
                  </a:lnTo>
                  <a:lnTo>
                    <a:pt x="18887" y="300"/>
                  </a:lnTo>
                  <a:lnTo>
                    <a:pt x="18662" y="150"/>
                  </a:lnTo>
                  <a:lnTo>
                    <a:pt x="18437" y="75"/>
                  </a:lnTo>
                  <a:lnTo>
                    <a:pt x="18137" y="0"/>
                  </a:lnTo>
                  <a:close/>
                </a:path>
              </a:pathLst>
            </a:custGeom>
            <a:solidFill>
              <a:srgbClr val="003290">
                <a:alpha val="2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1" name="Google Shape;111;p19"/>
          <p:cNvPicPr preferRelativeResize="0"/>
          <p:nvPr/>
        </p:nvPicPr>
        <p:blipFill>
          <a:blip r:embed="rId4">
            <a:alphaModFix/>
          </a:blip>
          <a:stretch>
            <a:fillRect/>
          </a:stretch>
        </p:blipFill>
        <p:spPr>
          <a:xfrm>
            <a:off x="6012475" y="1099993"/>
            <a:ext cx="2648055" cy="47037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3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5"/>
        <p:cNvGrpSpPr/>
        <p:nvPr/>
      </p:nvGrpSpPr>
      <p:grpSpPr>
        <a:xfrm>
          <a:off x="0" y="0"/>
          <a:ext cx="0" cy="0"/>
          <a:chOff x="0" y="0"/>
          <a:chExt cx="0" cy="0"/>
        </a:xfrm>
      </p:grpSpPr>
      <p:pic>
        <p:nvPicPr>
          <p:cNvPr id="116" name="Google Shape;116;p20"/>
          <p:cNvPicPr preferRelativeResize="0"/>
          <p:nvPr/>
        </p:nvPicPr>
        <p:blipFill>
          <a:blip r:embed="rId3">
            <a:alphaModFix/>
          </a:blip>
          <a:stretch>
            <a:fillRect/>
          </a:stretch>
        </p:blipFill>
        <p:spPr>
          <a:xfrm>
            <a:off x="2033600" y="2639960"/>
            <a:ext cx="5076800" cy="1183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3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0"/>
        <p:cNvGrpSpPr/>
        <p:nvPr/>
      </p:nvGrpSpPr>
      <p:grpSpPr>
        <a:xfrm>
          <a:off x="0" y="0"/>
          <a:ext cx="0" cy="0"/>
          <a:chOff x="0" y="0"/>
          <a:chExt cx="0" cy="0"/>
        </a:xfrm>
      </p:grpSpPr>
      <p:sp>
        <p:nvSpPr>
          <p:cNvPr id="121" name="Google Shape;121;p21"/>
          <p:cNvSpPr txBox="1"/>
          <p:nvPr/>
        </p:nvSpPr>
        <p:spPr>
          <a:xfrm>
            <a:off x="1114425" y="225151"/>
            <a:ext cx="6915300" cy="9951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GB" sz="3000" b="1">
                <a:solidFill>
                  <a:srgbClr val="D35630"/>
                </a:solidFill>
                <a:latin typeface="Roboto Slab"/>
                <a:ea typeface="Roboto Slab"/>
                <a:cs typeface="Roboto Slab"/>
                <a:sym typeface="Roboto Slab"/>
              </a:rPr>
              <a:t>Mit tanultunk az elmúlt 1 évben?</a:t>
            </a:r>
            <a:endParaRPr sz="3000" b="1">
              <a:solidFill>
                <a:srgbClr val="D35630"/>
              </a:solidFill>
              <a:latin typeface="Roboto Slab"/>
              <a:ea typeface="Roboto Slab"/>
              <a:cs typeface="Roboto Slab"/>
              <a:sym typeface="Roboto Slab"/>
            </a:endParaRPr>
          </a:p>
        </p:txBody>
      </p:sp>
      <p:grpSp>
        <p:nvGrpSpPr>
          <p:cNvPr id="122" name="Google Shape;122;p21"/>
          <p:cNvGrpSpPr/>
          <p:nvPr/>
        </p:nvGrpSpPr>
        <p:grpSpPr>
          <a:xfrm>
            <a:off x="782000" y="1608221"/>
            <a:ext cx="8147050" cy="815800"/>
            <a:chOff x="782000" y="1608221"/>
            <a:chExt cx="8147050" cy="815800"/>
          </a:xfrm>
        </p:grpSpPr>
        <p:sp>
          <p:nvSpPr>
            <p:cNvPr id="123" name="Google Shape;123;p21"/>
            <p:cNvSpPr txBox="1"/>
            <p:nvPr/>
          </p:nvSpPr>
          <p:spPr>
            <a:xfrm>
              <a:off x="2013750" y="1752250"/>
              <a:ext cx="6915300" cy="671700"/>
            </a:xfrm>
            <a:prstGeom prst="rect">
              <a:avLst/>
            </a:prstGeom>
            <a:noFill/>
            <a:ln>
              <a:noFill/>
            </a:ln>
          </p:spPr>
          <p:txBody>
            <a:bodyPr spcFirstLastPara="1" wrap="square" lIns="91425" tIns="91425" rIns="91425" bIns="91425" anchor="t" anchorCtr="0">
              <a:noAutofit/>
            </a:bodyPr>
            <a:lstStyle/>
            <a:p>
              <a:pPr marL="0" lvl="0" indent="0" algn="l" rtl="0">
                <a:lnSpc>
                  <a:spcPct val="112000"/>
                </a:lnSpc>
                <a:spcBef>
                  <a:spcPts val="600"/>
                </a:spcBef>
                <a:spcAft>
                  <a:spcPts val="7000"/>
                </a:spcAft>
                <a:buNone/>
              </a:pPr>
              <a:r>
                <a:rPr lang="en-GB" sz="2400">
                  <a:solidFill>
                    <a:srgbClr val="666666"/>
                  </a:solidFill>
                  <a:latin typeface="Roboto"/>
                  <a:ea typeface="Roboto"/>
                  <a:cs typeface="Roboto"/>
                  <a:sym typeface="Roboto"/>
                </a:rPr>
                <a:t>Megfelelő mérőszám</a:t>
              </a:r>
              <a:endParaRPr sz="2400">
                <a:solidFill>
                  <a:srgbClr val="666666"/>
                </a:solidFill>
                <a:latin typeface="Roboto"/>
                <a:ea typeface="Roboto"/>
                <a:cs typeface="Roboto"/>
                <a:sym typeface="Roboto"/>
              </a:endParaRPr>
            </a:p>
          </p:txBody>
        </p:sp>
        <p:pic>
          <p:nvPicPr>
            <p:cNvPr id="124" name="Google Shape;124;p21"/>
            <p:cNvPicPr preferRelativeResize="0"/>
            <p:nvPr/>
          </p:nvPicPr>
          <p:blipFill>
            <a:blip r:embed="rId3">
              <a:alphaModFix/>
            </a:blip>
            <a:stretch>
              <a:fillRect/>
            </a:stretch>
          </p:blipFill>
          <p:spPr>
            <a:xfrm>
              <a:off x="782000" y="1608221"/>
              <a:ext cx="815800" cy="815800"/>
            </a:xfrm>
            <a:prstGeom prst="rect">
              <a:avLst/>
            </a:prstGeom>
            <a:noFill/>
            <a:ln>
              <a:noFill/>
            </a:ln>
          </p:spPr>
        </p:pic>
      </p:grpSp>
      <p:grpSp>
        <p:nvGrpSpPr>
          <p:cNvPr id="125" name="Google Shape;125;p21"/>
          <p:cNvGrpSpPr/>
          <p:nvPr/>
        </p:nvGrpSpPr>
        <p:grpSpPr>
          <a:xfrm>
            <a:off x="782000" y="2979824"/>
            <a:ext cx="8147050" cy="857026"/>
            <a:chOff x="782000" y="2979824"/>
            <a:chExt cx="8147050" cy="857026"/>
          </a:xfrm>
        </p:grpSpPr>
        <p:pic>
          <p:nvPicPr>
            <p:cNvPr id="126" name="Google Shape;126;p21"/>
            <p:cNvPicPr preferRelativeResize="0"/>
            <p:nvPr/>
          </p:nvPicPr>
          <p:blipFill>
            <a:blip r:embed="rId4">
              <a:alphaModFix/>
            </a:blip>
            <a:stretch>
              <a:fillRect/>
            </a:stretch>
          </p:blipFill>
          <p:spPr>
            <a:xfrm>
              <a:off x="782000" y="2979824"/>
              <a:ext cx="815800" cy="815800"/>
            </a:xfrm>
            <a:prstGeom prst="rect">
              <a:avLst/>
            </a:prstGeom>
            <a:noFill/>
            <a:ln>
              <a:noFill/>
            </a:ln>
          </p:spPr>
        </p:pic>
        <p:sp>
          <p:nvSpPr>
            <p:cNvPr id="127" name="Google Shape;127;p21"/>
            <p:cNvSpPr txBox="1"/>
            <p:nvPr/>
          </p:nvSpPr>
          <p:spPr>
            <a:xfrm>
              <a:off x="2013750" y="3021150"/>
              <a:ext cx="6915300" cy="815700"/>
            </a:xfrm>
            <a:prstGeom prst="rect">
              <a:avLst/>
            </a:prstGeom>
            <a:noFill/>
            <a:ln>
              <a:noFill/>
            </a:ln>
          </p:spPr>
          <p:txBody>
            <a:bodyPr spcFirstLastPara="1" wrap="square" lIns="91425" tIns="91425" rIns="91425" bIns="91425" anchor="t" anchorCtr="0">
              <a:noAutofit/>
            </a:bodyPr>
            <a:lstStyle/>
            <a:p>
              <a:pPr marL="0" lvl="0" indent="0" algn="l" rtl="0">
                <a:lnSpc>
                  <a:spcPct val="112000"/>
                </a:lnSpc>
                <a:spcBef>
                  <a:spcPts val="600"/>
                </a:spcBef>
                <a:spcAft>
                  <a:spcPts val="7000"/>
                </a:spcAft>
                <a:buNone/>
              </a:pPr>
              <a:r>
                <a:rPr lang="en-GB" sz="2400">
                  <a:solidFill>
                    <a:srgbClr val="666666"/>
                  </a:solidFill>
                  <a:latin typeface="Roboto"/>
                  <a:ea typeface="Roboto"/>
                  <a:cs typeface="Roboto"/>
                  <a:sym typeface="Roboto"/>
                </a:rPr>
                <a:t>Ötletek → hipotézisek</a:t>
              </a:r>
              <a:endParaRPr sz="2400">
                <a:solidFill>
                  <a:srgbClr val="666666"/>
                </a:solidFill>
                <a:latin typeface="Roboto"/>
                <a:ea typeface="Roboto"/>
                <a:cs typeface="Roboto"/>
                <a:sym typeface="Roboto"/>
              </a:endParaRPr>
            </a:p>
          </p:txBody>
        </p:sp>
      </p:grpSp>
      <p:grpSp>
        <p:nvGrpSpPr>
          <p:cNvPr id="128" name="Google Shape;128;p21"/>
          <p:cNvGrpSpPr/>
          <p:nvPr/>
        </p:nvGrpSpPr>
        <p:grpSpPr>
          <a:xfrm>
            <a:off x="664575" y="4275225"/>
            <a:ext cx="8264475" cy="872600"/>
            <a:chOff x="664575" y="4427625"/>
            <a:chExt cx="8264475" cy="872600"/>
          </a:xfrm>
        </p:grpSpPr>
        <p:sp>
          <p:nvSpPr>
            <p:cNvPr id="129" name="Google Shape;129;p21"/>
            <p:cNvSpPr txBox="1"/>
            <p:nvPr/>
          </p:nvSpPr>
          <p:spPr>
            <a:xfrm>
              <a:off x="2013750" y="4484525"/>
              <a:ext cx="6915300" cy="815700"/>
            </a:xfrm>
            <a:prstGeom prst="rect">
              <a:avLst/>
            </a:prstGeom>
            <a:noFill/>
            <a:ln>
              <a:noFill/>
            </a:ln>
          </p:spPr>
          <p:txBody>
            <a:bodyPr spcFirstLastPara="1" wrap="square" lIns="91425" tIns="91425" rIns="91425" bIns="91425" anchor="t" anchorCtr="0">
              <a:noAutofit/>
            </a:bodyPr>
            <a:lstStyle/>
            <a:p>
              <a:pPr marL="0" lvl="0" indent="0" algn="l" rtl="0">
                <a:lnSpc>
                  <a:spcPct val="112000"/>
                </a:lnSpc>
                <a:spcBef>
                  <a:spcPts val="600"/>
                </a:spcBef>
                <a:spcAft>
                  <a:spcPts val="7000"/>
                </a:spcAft>
                <a:buNone/>
              </a:pPr>
              <a:r>
                <a:rPr lang="en-GB" sz="2400">
                  <a:solidFill>
                    <a:srgbClr val="666666"/>
                  </a:solidFill>
                  <a:latin typeface="Roboto"/>
                  <a:ea typeface="Roboto"/>
                  <a:cs typeface="Roboto"/>
                  <a:sym typeface="Roboto"/>
                </a:rPr>
                <a:t>Folytonos kutatás</a:t>
              </a:r>
              <a:endParaRPr sz="2400">
                <a:solidFill>
                  <a:srgbClr val="666666"/>
                </a:solidFill>
                <a:latin typeface="Roboto"/>
                <a:ea typeface="Roboto"/>
                <a:cs typeface="Roboto"/>
                <a:sym typeface="Roboto"/>
              </a:endParaRPr>
            </a:p>
          </p:txBody>
        </p:sp>
        <p:pic>
          <p:nvPicPr>
            <p:cNvPr id="130" name="Google Shape;130;p21"/>
            <p:cNvPicPr preferRelativeResize="0"/>
            <p:nvPr/>
          </p:nvPicPr>
          <p:blipFill>
            <a:blip r:embed="rId5">
              <a:alphaModFix/>
            </a:blip>
            <a:stretch>
              <a:fillRect/>
            </a:stretch>
          </p:blipFill>
          <p:spPr>
            <a:xfrm>
              <a:off x="664575" y="4427625"/>
              <a:ext cx="857025" cy="857025"/>
            </a:xfrm>
            <a:prstGeom prst="rect">
              <a:avLst/>
            </a:prstGeom>
            <a:noFill/>
            <a:ln>
              <a:noFill/>
            </a:ln>
          </p:spPr>
        </p:pic>
      </p:grpSp>
      <p:grpSp>
        <p:nvGrpSpPr>
          <p:cNvPr id="131" name="Google Shape;131;p21"/>
          <p:cNvGrpSpPr/>
          <p:nvPr/>
        </p:nvGrpSpPr>
        <p:grpSpPr>
          <a:xfrm>
            <a:off x="782000" y="5631400"/>
            <a:ext cx="8147050" cy="818475"/>
            <a:chOff x="782000" y="5631400"/>
            <a:chExt cx="8147050" cy="818475"/>
          </a:xfrm>
        </p:grpSpPr>
        <p:sp>
          <p:nvSpPr>
            <p:cNvPr id="132" name="Google Shape;132;p21"/>
            <p:cNvSpPr txBox="1"/>
            <p:nvPr/>
          </p:nvSpPr>
          <p:spPr>
            <a:xfrm>
              <a:off x="2013750" y="5634175"/>
              <a:ext cx="6915300" cy="815700"/>
            </a:xfrm>
            <a:prstGeom prst="rect">
              <a:avLst/>
            </a:prstGeom>
            <a:noFill/>
            <a:ln>
              <a:noFill/>
            </a:ln>
          </p:spPr>
          <p:txBody>
            <a:bodyPr spcFirstLastPara="1" wrap="square" lIns="91425" tIns="91425" rIns="91425" bIns="91425" anchor="t" anchorCtr="0">
              <a:noAutofit/>
            </a:bodyPr>
            <a:lstStyle/>
            <a:p>
              <a:pPr marL="0" lvl="0" indent="0" algn="l" rtl="0">
                <a:lnSpc>
                  <a:spcPct val="112000"/>
                </a:lnSpc>
                <a:spcBef>
                  <a:spcPts val="600"/>
                </a:spcBef>
                <a:spcAft>
                  <a:spcPts val="7000"/>
                </a:spcAft>
                <a:buNone/>
              </a:pPr>
              <a:r>
                <a:rPr lang="en-GB" sz="2400">
                  <a:solidFill>
                    <a:srgbClr val="666666"/>
                  </a:solidFill>
                  <a:latin typeface="Roboto"/>
                  <a:ea typeface="Roboto"/>
                  <a:cs typeface="Roboto"/>
                  <a:sym typeface="Roboto"/>
                </a:rPr>
                <a:t>Fejlesztők = termék szakértői</a:t>
              </a:r>
              <a:endParaRPr sz="2400">
                <a:solidFill>
                  <a:srgbClr val="666666"/>
                </a:solidFill>
                <a:latin typeface="Roboto"/>
                <a:ea typeface="Roboto"/>
                <a:cs typeface="Roboto"/>
                <a:sym typeface="Roboto"/>
              </a:endParaRPr>
            </a:p>
          </p:txBody>
        </p:sp>
        <p:pic>
          <p:nvPicPr>
            <p:cNvPr id="133" name="Google Shape;133;p21"/>
            <p:cNvPicPr preferRelativeResize="0"/>
            <p:nvPr/>
          </p:nvPicPr>
          <p:blipFill>
            <a:blip r:embed="rId6">
              <a:alphaModFix/>
            </a:blip>
            <a:stretch>
              <a:fillRect/>
            </a:stretch>
          </p:blipFill>
          <p:spPr>
            <a:xfrm>
              <a:off x="782000" y="5631400"/>
              <a:ext cx="815800" cy="81580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3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fade">
                                      <p:cBhvr>
                                        <p:cTn id="12" dur="300"/>
                                        <p:tgtEl>
                                          <p:spTgt spid="1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8"/>
                                        </p:tgtEl>
                                        <p:attrNameLst>
                                          <p:attrName>style.visibility</p:attrName>
                                        </p:attrNameLst>
                                      </p:cBhvr>
                                      <p:to>
                                        <p:strVal val="visible"/>
                                      </p:to>
                                    </p:set>
                                    <p:animEffect transition="in" filter="fade">
                                      <p:cBhvr>
                                        <p:cTn id="17" dur="300"/>
                                        <p:tgtEl>
                                          <p:spTgt spid="1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1"/>
                                        </p:tgtEl>
                                        <p:attrNameLst>
                                          <p:attrName>style.visibility</p:attrName>
                                        </p:attrNameLst>
                                      </p:cBhvr>
                                      <p:to>
                                        <p:strVal val="visible"/>
                                      </p:to>
                                    </p:set>
                                    <p:animEffect transition="in" filter="fade">
                                      <p:cBhvr>
                                        <p:cTn id="22" dur="3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1889</Words>
  <Application>Microsoft Office PowerPoint</Application>
  <PresentationFormat>Diavetítés a képernyőre (4:3 oldalarány)</PresentationFormat>
  <Paragraphs>258</Paragraphs>
  <Slides>34</Slides>
  <Notes>34</Notes>
  <HiddenSlides>0</HiddenSlides>
  <MMClips>0</MMClips>
  <ScaleCrop>false</ScaleCrop>
  <HeadingPairs>
    <vt:vector size="6" baseType="variant">
      <vt:variant>
        <vt:lpstr>Használt betűtípusok</vt:lpstr>
      </vt:variant>
      <vt:variant>
        <vt:i4>5</vt:i4>
      </vt:variant>
      <vt:variant>
        <vt:lpstr>Téma</vt:lpstr>
      </vt:variant>
      <vt:variant>
        <vt:i4>1</vt:i4>
      </vt:variant>
      <vt:variant>
        <vt:lpstr>Diacímek</vt:lpstr>
      </vt:variant>
      <vt:variant>
        <vt:i4>34</vt:i4>
      </vt:variant>
    </vt:vector>
  </HeadingPairs>
  <TitlesOfParts>
    <vt:vector size="40" baseType="lpstr">
      <vt:lpstr>Arial</vt:lpstr>
      <vt:lpstr>Roboto Slab</vt:lpstr>
      <vt:lpstr>Roboto</vt:lpstr>
      <vt:lpstr>Roboto Slab Light</vt:lpstr>
      <vt:lpstr>Roboto Medium</vt:lpstr>
      <vt:lpstr>Simple Light</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Köszönjük a figyelmet!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haboklilla</dc:creator>
  <cp:lastModifiedBy>haboklilla</cp:lastModifiedBy>
  <cp:revision>1</cp:revision>
  <dcterms:modified xsi:type="dcterms:W3CDTF">2018-11-21T07:12:52Z</dcterms:modified>
</cp:coreProperties>
</file>